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502" r:id="rId3"/>
    <p:sldId id="682" r:id="rId4"/>
    <p:sldId id="683" r:id="rId5"/>
    <p:sldId id="512" r:id="rId6"/>
    <p:sldId id="684" r:id="rId7"/>
    <p:sldId id="285" r:id="rId8"/>
    <p:sldId id="286" r:id="rId9"/>
    <p:sldId id="688" r:id="rId10"/>
    <p:sldId id="686" r:id="rId11"/>
    <p:sldId id="294" r:id="rId12"/>
    <p:sldId id="405" r:id="rId13"/>
    <p:sldId id="313" r:id="rId14"/>
    <p:sldId id="300" r:id="rId15"/>
    <p:sldId id="685" r:id="rId16"/>
    <p:sldId id="687" r:id="rId17"/>
    <p:sldId id="392" r:id="rId18"/>
    <p:sldId id="388" r:id="rId19"/>
    <p:sldId id="381" r:id="rId20"/>
    <p:sldId id="391" r:id="rId21"/>
    <p:sldId id="298" r:id="rId22"/>
    <p:sldId id="394" r:id="rId23"/>
    <p:sldId id="396" r:id="rId24"/>
    <p:sldId id="579" r:id="rId25"/>
    <p:sldId id="429" r:id="rId26"/>
    <p:sldId id="673" r:id="rId27"/>
    <p:sldId id="674" r:id="rId28"/>
    <p:sldId id="677" r:id="rId29"/>
    <p:sldId id="678" r:id="rId30"/>
    <p:sldId id="675" r:id="rId31"/>
    <p:sldId id="679" r:id="rId32"/>
    <p:sldId id="681"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9817" autoAdjust="0"/>
  </p:normalViewPr>
  <p:slideViewPr>
    <p:cSldViewPr>
      <p:cViewPr varScale="1">
        <p:scale>
          <a:sx n="71" d="100"/>
          <a:sy n="71" d="100"/>
        </p:scale>
        <p:origin x="11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93255C7-D5DE-40A1-A9AB-1BFB68FA5331}" type="datetimeFigureOut">
              <a:rPr lang="en-US" smtClean="0"/>
              <a:pPr/>
              <a:t>9/1/2014</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4D26E78-10DB-4C52-8DC5-477927F459D8}" type="slidenum">
              <a:rPr lang="en-GB" smtClean="0"/>
              <a:pPr/>
              <a:t>‹#›</a:t>
            </a:fld>
            <a:endParaRPr lang="en-GB" dirty="0"/>
          </a:p>
        </p:txBody>
      </p:sp>
    </p:spTree>
    <p:extLst>
      <p:ext uri="{BB962C8B-B14F-4D97-AF65-F5344CB8AC3E}">
        <p14:creationId xmlns:p14="http://schemas.microsoft.com/office/powerpoint/2010/main" val="4463689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BD3AB96-35FC-4829-AC6B-ED09FE6D959B}" type="datetimeFigureOut">
              <a:rPr lang="en-US" smtClean="0"/>
              <a:pPr/>
              <a:t>9/1/2014</a:t>
            </a:fld>
            <a:endParaRPr lang="en-GB"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BD661E-E472-41DA-9004-85449E8F510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BD3AB96-35FC-4829-AC6B-ED09FE6D959B}" type="datetimeFigureOut">
              <a:rPr lang="en-US" smtClean="0"/>
              <a:pPr/>
              <a:t>9/1/2014</a:t>
            </a:fld>
            <a:endParaRPr lang="en-GB"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BD661E-E472-41DA-9004-85449E8F510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BD3AB96-35FC-4829-AC6B-ED09FE6D959B}" type="datetimeFigureOut">
              <a:rPr lang="en-US" smtClean="0"/>
              <a:pPr/>
              <a:t>9/1/2014</a:t>
            </a:fld>
            <a:endParaRPr lang="en-GB"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1BD661E-E472-41DA-9004-85449E8F510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D3AB96-35FC-4829-AC6B-ED09FE6D959B}" type="datetimeFigureOut">
              <a:rPr lang="en-US" smtClean="0"/>
              <a:pPr/>
              <a:t>9/1/2014</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dirty="0"/>
          </a:p>
        </p:txBody>
      </p:sp>
      <p:sp>
        <p:nvSpPr>
          <p:cNvPr id="4" name="Slide Number Placeholder 3"/>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1BD661E-E472-41DA-9004-85449E8F5107}"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BD3AB96-35FC-4829-AC6B-ED09FE6D959B}" type="datetimeFigureOut">
              <a:rPr lang="en-US" smtClean="0"/>
              <a:pPr/>
              <a:t>9/1/2014</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1BD661E-E472-41DA-9004-85449E8F5107}" type="slidenum">
              <a:rPr lang="en-GB" smtClean="0"/>
              <a:pPr/>
              <a:t>‹#›</a:t>
            </a:fld>
            <a:endParaRPr lang="en-GB"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BD3AB96-35FC-4829-AC6B-ED09FE6D959B}" type="datetimeFigureOut">
              <a:rPr lang="en-US" smtClean="0"/>
              <a:pPr/>
              <a:t>9/1/2014</a:t>
            </a:fld>
            <a:endParaRPr lang="en-GB"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BD661E-E472-41DA-9004-85449E8F510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68" y="734063"/>
            <a:ext cx="9684568" cy="1758833"/>
          </a:xfrm>
        </p:spPr>
        <p:txBody>
          <a:bodyPr/>
          <a:lstStyle/>
          <a:p>
            <a:r>
              <a:rPr lang="en-GB" sz="7200" dirty="0" err="1" smtClean="0"/>
              <a:t>CONSEQUENTIALism</a:t>
            </a:r>
            <a:endParaRPr lang="en-GB" sz="7200" dirty="0"/>
          </a:p>
        </p:txBody>
      </p:sp>
      <p:sp>
        <p:nvSpPr>
          <p:cNvPr id="8" name="Title 1"/>
          <p:cNvSpPr txBox="1">
            <a:spLocks/>
          </p:cNvSpPr>
          <p:nvPr/>
        </p:nvSpPr>
        <p:spPr>
          <a:xfrm>
            <a:off x="5020640" y="188640"/>
            <a:ext cx="2627784" cy="581028"/>
          </a:xfrm>
          <a:prstGeom prst="rect">
            <a:avLst/>
          </a:prstGeom>
        </p:spPr>
        <p:style>
          <a:lnRef idx="2">
            <a:schemeClr val="dk1"/>
          </a:lnRef>
          <a:fillRef idx="1">
            <a:schemeClr val="lt1"/>
          </a:fillRef>
          <a:effectRef idx="0">
            <a:schemeClr val="dk1"/>
          </a:effectRef>
          <a:fontRef idx="minor">
            <a:schemeClr val="dk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ETHICS BOWL</a:t>
            </a:r>
            <a:endParaRPr kumimoji="0" lang="en-GB" sz="3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9" name="Picture 8" descr="confused face-200x200.jpg"/>
          <p:cNvPicPr>
            <a:picLocks noChangeAspect="1"/>
          </p:cNvPicPr>
          <p:nvPr/>
        </p:nvPicPr>
        <p:blipFill>
          <a:blip r:embed="rId2" cstate="print"/>
          <a:stretch>
            <a:fillRect/>
          </a:stretch>
        </p:blipFill>
        <p:spPr>
          <a:xfrm>
            <a:off x="539552" y="3245596"/>
            <a:ext cx="2617775" cy="2970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onfused face-200x200.jpg"/>
          <p:cNvPicPr>
            <a:picLocks noChangeAspect="1"/>
          </p:cNvPicPr>
          <p:nvPr/>
        </p:nvPicPr>
        <p:blipFill>
          <a:blip r:embed="rId3" cstate="print"/>
          <a:stretch>
            <a:fillRect/>
          </a:stretch>
        </p:blipFill>
        <p:spPr>
          <a:xfrm rot="21391491">
            <a:off x="3576674" y="2839383"/>
            <a:ext cx="2234156" cy="22397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2" descr="https://encrypted-tbn3.gstatic.com/images?q=tbn:ANd9GcQGmXSmmfe1nEKrPkOxkE9zahHvCXEhoyxQbkHo624UHW2MgJ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0799">
            <a:off x="6112926" y="3322475"/>
            <a:ext cx="2213284" cy="28456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ActivitY</a:t>
            </a:r>
            <a:r>
              <a:rPr lang="en-GB" dirty="0" smtClean="0"/>
              <a:t> </a:t>
            </a:r>
            <a:endParaRPr lang="en-GB" dirty="0"/>
          </a:p>
        </p:txBody>
      </p:sp>
      <p:sp>
        <p:nvSpPr>
          <p:cNvPr id="3" name="Content Placeholder 2"/>
          <p:cNvSpPr>
            <a:spLocks noGrp="1"/>
          </p:cNvSpPr>
          <p:nvPr>
            <p:ph idx="1"/>
          </p:nvPr>
        </p:nvSpPr>
        <p:spPr>
          <a:xfrm>
            <a:off x="457200" y="1638605"/>
            <a:ext cx="7139136" cy="5002911"/>
          </a:xfrm>
          <a:prstGeom prst="roundRect">
            <a:avLst/>
          </a:prstGeom>
          <a:solidFill>
            <a:schemeClr val="bg1">
              <a:lumMod val="95000"/>
            </a:schemeClr>
          </a:solidFill>
        </p:spPr>
        <p:txBody>
          <a:bodyPr>
            <a:normAutofit/>
          </a:bodyPr>
          <a:lstStyle/>
          <a:p>
            <a:pPr marL="514350" indent="-514350">
              <a:spcAft>
                <a:spcPts val="1200"/>
              </a:spcAft>
              <a:buFont typeface="+mj-lt"/>
              <a:buAutoNum type="arabicPeriod"/>
            </a:pPr>
            <a:r>
              <a:rPr lang="en-GB" dirty="0" smtClean="0"/>
              <a:t>Think of as many </a:t>
            </a:r>
            <a:r>
              <a:rPr lang="en-GB" i="1" dirty="0" smtClean="0"/>
              <a:t>wrong actions</a:t>
            </a:r>
            <a:r>
              <a:rPr lang="en-GB" dirty="0" smtClean="0"/>
              <a:t> as you can (e.g., murder) and as many </a:t>
            </a:r>
            <a:r>
              <a:rPr lang="en-GB" i="1" dirty="0" smtClean="0"/>
              <a:t>right actions </a:t>
            </a:r>
            <a:r>
              <a:rPr lang="en-GB" dirty="0" smtClean="0"/>
              <a:t>as you can (e.g., giving to charity).</a:t>
            </a:r>
            <a:endParaRPr lang="en-GB" dirty="0"/>
          </a:p>
          <a:p>
            <a:pPr marL="514350" indent="-514350">
              <a:spcAft>
                <a:spcPts val="1200"/>
              </a:spcAft>
              <a:buFont typeface="+mj-lt"/>
              <a:buAutoNum type="arabicPeriod"/>
            </a:pPr>
            <a:r>
              <a:rPr lang="en-GB" dirty="0" smtClean="0"/>
              <a:t>For each wrong action, see if you can think of some circumstances </a:t>
            </a:r>
            <a:r>
              <a:rPr lang="en-GB" dirty="0" smtClean="0"/>
              <a:t>when it would actually be the </a:t>
            </a:r>
            <a:r>
              <a:rPr lang="en-GB" i="1" dirty="0" smtClean="0"/>
              <a:t>right</a:t>
            </a:r>
            <a:r>
              <a:rPr lang="en-GB" dirty="0" smtClean="0"/>
              <a:t> thing to do. Do the opposite for the right actions.</a:t>
            </a:r>
          </a:p>
          <a:p>
            <a:pPr marL="514350" indent="-514350">
              <a:spcAft>
                <a:spcPts val="1200"/>
              </a:spcAft>
              <a:buFont typeface="+mj-lt"/>
              <a:buAutoNum type="arabicPeriod"/>
            </a:pPr>
            <a:r>
              <a:rPr lang="en-GB" dirty="0" smtClean="0"/>
              <a:t>Can you think of any actions that are </a:t>
            </a:r>
            <a:r>
              <a:rPr lang="en-GB" i="1" dirty="0" smtClean="0"/>
              <a:t>always</a:t>
            </a:r>
            <a:r>
              <a:rPr lang="en-GB" dirty="0" smtClean="0"/>
              <a:t> right or </a:t>
            </a:r>
            <a:r>
              <a:rPr lang="en-GB" i="1" dirty="0" smtClean="0"/>
              <a:t>always</a:t>
            </a:r>
            <a:r>
              <a:rPr lang="en-GB" dirty="0" smtClean="0"/>
              <a:t> wrong?</a:t>
            </a:r>
          </a:p>
        </p:txBody>
      </p:sp>
      <p:pic>
        <p:nvPicPr>
          <p:cNvPr id="4100" name="Picture 4" descr="http://productivelifeconcepts.com/wp-content/uploads/2013/01/Lets-Do-Th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9799">
            <a:off x="6424091" y="316591"/>
            <a:ext cx="2544217" cy="1681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9512" y="4509120"/>
            <a:ext cx="7645006" cy="18488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beginnings</a:t>
            </a:r>
            <a:endParaRPr lang="en-GB" dirty="0"/>
          </a:p>
        </p:txBody>
      </p:sp>
      <p:sp>
        <p:nvSpPr>
          <p:cNvPr id="3" name="Content Placeholder 2"/>
          <p:cNvSpPr>
            <a:spLocks noGrp="1"/>
          </p:cNvSpPr>
          <p:nvPr>
            <p:ph idx="1"/>
          </p:nvPr>
        </p:nvSpPr>
        <p:spPr>
          <a:xfrm>
            <a:off x="428596" y="1700808"/>
            <a:ext cx="6663684" cy="4896544"/>
          </a:xfrm>
        </p:spPr>
        <p:txBody>
          <a:bodyPr>
            <a:normAutofit/>
          </a:bodyPr>
          <a:lstStyle/>
          <a:p>
            <a:pPr>
              <a:spcAft>
                <a:spcPts val="1200"/>
              </a:spcAft>
            </a:pPr>
            <a:r>
              <a:rPr lang="en-GB" dirty="0" smtClean="0"/>
              <a:t>Consequentialism was made popular in the 1700s and 1800s by Jeremy Bentham.</a:t>
            </a:r>
          </a:p>
          <a:p>
            <a:pPr>
              <a:spcAft>
                <a:spcPts val="1200"/>
              </a:spcAft>
            </a:pPr>
            <a:r>
              <a:rPr lang="en-GB" dirty="0" smtClean="0"/>
              <a:t>He lived at a time of great political and social change, and he wanted to create a moral theory that treated people </a:t>
            </a:r>
            <a:r>
              <a:rPr lang="en-GB" b="1" dirty="0" smtClean="0"/>
              <a:t>equally</a:t>
            </a:r>
            <a:r>
              <a:rPr lang="en-GB" dirty="0" smtClean="0"/>
              <a:t> without depending on religion.</a:t>
            </a:r>
          </a:p>
          <a:p>
            <a:pPr>
              <a:spcAft>
                <a:spcPts val="1200"/>
              </a:spcAft>
            </a:pPr>
            <a:r>
              <a:rPr lang="en-GB" dirty="0" smtClean="0"/>
              <a:t>Bentham’s theory is that the right action in any situation is </a:t>
            </a:r>
            <a:r>
              <a:rPr lang="en-GB" dirty="0" smtClean="0"/>
              <a:t>the one that leads </a:t>
            </a:r>
            <a:r>
              <a:rPr lang="en-GB" dirty="0" smtClean="0"/>
              <a:t>to “</a:t>
            </a:r>
            <a:r>
              <a:rPr lang="en-GB" b="1" dirty="0" smtClean="0"/>
              <a:t>THE GREATEST GOOD FOR THE GREATEST NUMBER</a:t>
            </a:r>
            <a:r>
              <a:rPr lang="en-GB" dirty="0" smtClean="0"/>
              <a:t>”.</a:t>
            </a:r>
          </a:p>
          <a:p>
            <a:pPr>
              <a:spcAft>
                <a:spcPts val="1200"/>
              </a:spcAft>
            </a:pPr>
            <a:endParaRPr lang="en-GB" dirty="0" smtClean="0"/>
          </a:p>
        </p:txBody>
      </p:sp>
      <p:pic>
        <p:nvPicPr>
          <p:cNvPr id="6" name="Picture 5" descr="confused face-200x200.jpg"/>
          <p:cNvPicPr>
            <a:picLocks noChangeAspect="1"/>
          </p:cNvPicPr>
          <p:nvPr/>
        </p:nvPicPr>
        <p:blipFill>
          <a:blip r:embed="rId2" cstate="print"/>
          <a:stretch>
            <a:fillRect/>
          </a:stretch>
        </p:blipFill>
        <p:spPr>
          <a:xfrm rot="290447">
            <a:off x="7164288" y="188640"/>
            <a:ext cx="1825687"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stretch>
            <a:fillRect/>
          </a:stretch>
        </p:blipFill>
        <p:spPr>
          <a:xfrm rot="620840">
            <a:off x="7088391" y="4200540"/>
            <a:ext cx="1718691" cy="2320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38086" y="1484784"/>
            <a:ext cx="7358114" cy="928694"/>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188640"/>
            <a:ext cx="7239000" cy="1072468"/>
          </a:xfrm>
        </p:spPr>
        <p:txBody>
          <a:bodyPr/>
          <a:lstStyle/>
          <a:p>
            <a:r>
              <a:rPr lang="en-GB" dirty="0" smtClean="0"/>
              <a:t>PLEASURE AND PAIN</a:t>
            </a:r>
            <a:endParaRPr lang="en-GB" dirty="0"/>
          </a:p>
        </p:txBody>
      </p:sp>
      <p:sp>
        <p:nvSpPr>
          <p:cNvPr id="3" name="Content Placeholder 2"/>
          <p:cNvSpPr>
            <a:spLocks noGrp="1"/>
          </p:cNvSpPr>
          <p:nvPr>
            <p:ph idx="1"/>
          </p:nvPr>
        </p:nvSpPr>
        <p:spPr>
          <a:xfrm>
            <a:off x="457200" y="1484784"/>
            <a:ext cx="7239000" cy="4970952"/>
          </a:xfrm>
        </p:spPr>
        <p:txBody>
          <a:bodyPr>
            <a:normAutofit/>
          </a:bodyPr>
          <a:lstStyle/>
          <a:p>
            <a:pPr marL="0" indent="0">
              <a:spcAft>
                <a:spcPts val="1000"/>
              </a:spcAft>
              <a:buNone/>
            </a:pPr>
            <a:r>
              <a:rPr lang="en-GB" dirty="0" smtClean="0"/>
              <a:t>Bentham believed that only pleasure is good in itself, and only pain is bad in itself.</a:t>
            </a:r>
          </a:p>
          <a:p>
            <a:pPr>
              <a:spcAft>
                <a:spcPts val="1000"/>
              </a:spcAft>
              <a:buFont typeface="Wingdings" panose="05000000000000000000" pitchFamily="2" charset="2"/>
              <a:buChar char="v"/>
            </a:pPr>
            <a:r>
              <a:rPr lang="en-GB" dirty="0" smtClean="0"/>
              <a:t>All human beings are ultimately motivated </a:t>
            </a:r>
            <a:r>
              <a:rPr lang="en-GB" b="1" dirty="0" smtClean="0"/>
              <a:t>to pursue pleasure and to avoid pain</a:t>
            </a:r>
            <a:r>
              <a:rPr lang="en-GB" dirty="0" smtClean="0"/>
              <a:t>.</a:t>
            </a:r>
          </a:p>
          <a:p>
            <a:pPr>
              <a:spcAft>
                <a:spcPts val="1000"/>
              </a:spcAft>
              <a:buFont typeface="Wingdings" panose="05000000000000000000" pitchFamily="2" charset="2"/>
              <a:buChar char="v"/>
            </a:pPr>
            <a:r>
              <a:rPr lang="en-GB" dirty="0" smtClean="0"/>
              <a:t>But we cannot put our own pleasure above those of other people – we must treat everyone equally and impartially.</a:t>
            </a:r>
          </a:p>
          <a:p>
            <a:pPr>
              <a:spcAft>
                <a:spcPts val="1000"/>
              </a:spcAft>
              <a:buFont typeface="Wingdings" panose="05000000000000000000" pitchFamily="2" charset="2"/>
              <a:buChar char="v"/>
            </a:pPr>
            <a:r>
              <a:rPr lang="en-GB" dirty="0" smtClean="0"/>
              <a:t>So, to decide what to do we should weigh up the total amounts of pleasure and pain that could result from our actions.</a:t>
            </a:r>
          </a:p>
        </p:txBody>
      </p:sp>
      <p:pic>
        <p:nvPicPr>
          <p:cNvPr id="11" name="Picture 10" descr="ethics9651.jpg"/>
          <p:cNvPicPr>
            <a:picLocks noChangeAspect="1"/>
          </p:cNvPicPr>
          <p:nvPr/>
        </p:nvPicPr>
        <p:blipFill>
          <a:blip r:embed="rId2" cstate="print"/>
          <a:stretch>
            <a:fillRect/>
          </a:stretch>
        </p:blipFill>
        <p:spPr>
          <a:xfrm rot="759392">
            <a:off x="7900433" y="2091721"/>
            <a:ext cx="1438273" cy="1232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descr="confused face-200x200.jpg"/>
          <p:cNvPicPr>
            <a:picLocks noChangeAspect="1"/>
          </p:cNvPicPr>
          <p:nvPr/>
        </p:nvPicPr>
        <p:blipFill>
          <a:blip r:embed="rId3" cstate="print"/>
          <a:stretch>
            <a:fillRect/>
          </a:stretch>
        </p:blipFill>
        <p:spPr>
          <a:xfrm>
            <a:off x="7863840" y="237619"/>
            <a:ext cx="1328686" cy="1332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ethics9651.jpg"/>
          <p:cNvPicPr>
            <a:picLocks noChangeAspect="1"/>
          </p:cNvPicPr>
          <p:nvPr/>
        </p:nvPicPr>
        <p:blipFill>
          <a:blip r:embed="rId2" cstate="print"/>
          <a:stretch>
            <a:fillRect/>
          </a:stretch>
        </p:blipFill>
        <p:spPr>
          <a:xfrm rot="759392">
            <a:off x="7927398" y="5724124"/>
            <a:ext cx="1438273" cy="1232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descr="confused face-200x200.jpg"/>
          <p:cNvPicPr>
            <a:picLocks noChangeAspect="1"/>
          </p:cNvPicPr>
          <p:nvPr/>
        </p:nvPicPr>
        <p:blipFill>
          <a:blip r:embed="rId3" cstate="print"/>
          <a:stretch>
            <a:fillRect/>
          </a:stretch>
        </p:blipFill>
        <p:spPr>
          <a:xfrm>
            <a:off x="7890805" y="3870022"/>
            <a:ext cx="1328686" cy="1332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GOOD FOR PEOPLE?</a:t>
            </a:r>
            <a:endParaRPr lang="en-GB" dirty="0"/>
          </a:p>
        </p:txBody>
      </p:sp>
      <p:sp>
        <p:nvSpPr>
          <p:cNvPr id="3" name="Content Placeholder 2"/>
          <p:cNvSpPr>
            <a:spLocks noGrp="1"/>
          </p:cNvSpPr>
          <p:nvPr>
            <p:ph idx="1"/>
          </p:nvPr>
        </p:nvSpPr>
        <p:spPr>
          <a:xfrm>
            <a:off x="438128" y="1700808"/>
            <a:ext cx="7258072" cy="475252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spcAft>
                <a:spcPts val="1200"/>
              </a:spcAft>
            </a:pPr>
            <a:r>
              <a:rPr lang="en-GB" dirty="0" smtClean="0"/>
              <a:t>You can be a consequentialist – thinking that the right action </a:t>
            </a:r>
            <a:r>
              <a:rPr lang="en-GB" dirty="0" smtClean="0"/>
              <a:t>is the one that leads </a:t>
            </a:r>
            <a:r>
              <a:rPr lang="en-GB" dirty="0" smtClean="0"/>
              <a:t>to the greatest good for the greatest number – without thinking that only pleasure is good.</a:t>
            </a:r>
          </a:p>
          <a:p>
            <a:pPr>
              <a:spcAft>
                <a:spcPts val="1200"/>
              </a:spcAft>
            </a:pPr>
            <a:r>
              <a:rPr lang="en-GB" dirty="0" smtClean="0"/>
              <a:t>Some consequentialists write </a:t>
            </a:r>
            <a:r>
              <a:rPr lang="en-GB" b="1" dirty="0" smtClean="0"/>
              <a:t>lists</a:t>
            </a:r>
            <a:r>
              <a:rPr lang="en-GB" dirty="0" smtClean="0"/>
              <a:t> of </a:t>
            </a:r>
            <a:r>
              <a:rPr lang="en-GB" dirty="0" smtClean="0"/>
              <a:t>things </a:t>
            </a:r>
            <a:r>
              <a:rPr lang="en-GB" dirty="0" smtClean="0"/>
              <a:t>that can be good for people (e.g. health, education, friendship…)</a:t>
            </a:r>
          </a:p>
          <a:p>
            <a:pPr>
              <a:spcAft>
                <a:spcPts val="1200"/>
              </a:spcAft>
            </a:pPr>
            <a:r>
              <a:rPr lang="en-GB" dirty="0" smtClean="0"/>
              <a:t>Some consequentialists think that the good for each person should depend on the individual </a:t>
            </a:r>
            <a:r>
              <a:rPr lang="en-GB" b="1" dirty="0" smtClean="0"/>
              <a:t>preferences</a:t>
            </a:r>
            <a:r>
              <a:rPr lang="en-GB" dirty="0" smtClean="0"/>
              <a:t> of that person</a:t>
            </a:r>
            <a:r>
              <a:rPr lang="en-GB" dirty="0" smtClean="0"/>
              <a:t>.</a:t>
            </a:r>
          </a:p>
          <a:p>
            <a:pPr>
              <a:spcAft>
                <a:spcPts val="1200"/>
              </a:spcAft>
            </a:pPr>
            <a:r>
              <a:rPr lang="en-GB" dirty="0" smtClean="0"/>
              <a:t>Whatever is good, consequentialism says that the right action is the one that produces </a:t>
            </a:r>
            <a:r>
              <a:rPr lang="en-GB" b="1" dirty="0" smtClean="0"/>
              <a:t>the most of that good stuff in the world</a:t>
            </a:r>
            <a:r>
              <a:rPr lang="en-GB" dirty="0" smtClean="0"/>
              <a:t>.</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1590" y="5229200"/>
            <a:ext cx="7030220" cy="9337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a:spLocks noGrp="1"/>
          </p:cNvSpPr>
          <p:nvPr>
            <p:ph idx="1"/>
          </p:nvPr>
        </p:nvSpPr>
        <p:spPr>
          <a:xfrm>
            <a:off x="431594" y="1916832"/>
            <a:ext cx="7239000" cy="4610912"/>
          </a:xfrm>
          <a:prstGeom prst="roundRect">
            <a:avLst/>
          </a:prstGeom>
          <a:no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spcAft>
                <a:spcPts val="1000"/>
              </a:spcAft>
            </a:pPr>
            <a:r>
              <a:rPr lang="en-GB" dirty="0" smtClean="0"/>
              <a:t>Traditional consequentialism says that we need to work out the good and bad effects of </a:t>
            </a:r>
            <a:r>
              <a:rPr lang="en-GB" b="1" dirty="0" smtClean="0"/>
              <a:t>each individual action </a:t>
            </a:r>
            <a:r>
              <a:rPr lang="en-GB" dirty="0" smtClean="0"/>
              <a:t>to tell whether it is right.</a:t>
            </a:r>
          </a:p>
          <a:p>
            <a:pPr>
              <a:spcAft>
                <a:spcPts val="1000"/>
              </a:spcAft>
            </a:pPr>
            <a:r>
              <a:rPr lang="en-GB" dirty="0" smtClean="0"/>
              <a:t>Rule consequentialism recognizes that we do not have time to do this before making every single decision every day!!</a:t>
            </a:r>
          </a:p>
          <a:p>
            <a:pPr>
              <a:spcAft>
                <a:spcPts val="1000"/>
              </a:spcAft>
            </a:pPr>
            <a:r>
              <a:rPr lang="en-GB" dirty="0" smtClean="0"/>
              <a:t>We should work out a system of </a:t>
            </a:r>
            <a:r>
              <a:rPr lang="en-GB" b="1" dirty="0" smtClean="0"/>
              <a:t>RULES</a:t>
            </a:r>
            <a:r>
              <a:rPr lang="en-GB" dirty="0" smtClean="0"/>
              <a:t> </a:t>
            </a:r>
            <a:r>
              <a:rPr lang="en-GB" dirty="0" smtClean="0"/>
              <a:t>for action, </a:t>
            </a:r>
            <a:r>
              <a:rPr lang="en-GB" dirty="0" smtClean="0"/>
              <a:t>which are </a:t>
            </a:r>
            <a:r>
              <a:rPr lang="en-GB" b="1" dirty="0" smtClean="0"/>
              <a:t>simple and easy to follow</a:t>
            </a:r>
            <a:r>
              <a:rPr lang="en-GB" dirty="0" smtClean="0"/>
              <a:t>.</a:t>
            </a:r>
          </a:p>
          <a:p>
            <a:pPr>
              <a:spcAft>
                <a:spcPts val="1000"/>
              </a:spcAft>
            </a:pPr>
            <a:r>
              <a:rPr lang="en-GB" dirty="0" smtClean="0"/>
              <a:t>The right rules are those that </a:t>
            </a:r>
            <a:r>
              <a:rPr lang="en-GB" dirty="0" smtClean="0"/>
              <a:t>will </a:t>
            </a:r>
            <a:r>
              <a:rPr lang="en-GB" dirty="0" smtClean="0"/>
              <a:t>produce the greatest good if everybody follows them.</a:t>
            </a:r>
            <a:endParaRPr lang="en-GB" dirty="0"/>
          </a:p>
        </p:txBody>
      </p:sp>
      <p:sp>
        <p:nvSpPr>
          <p:cNvPr id="2" name="Title 1"/>
          <p:cNvSpPr>
            <a:spLocks noGrp="1"/>
          </p:cNvSpPr>
          <p:nvPr>
            <p:ph type="title"/>
          </p:nvPr>
        </p:nvSpPr>
        <p:spPr/>
        <p:txBody>
          <a:bodyPr>
            <a:normAutofit/>
          </a:bodyPr>
          <a:lstStyle/>
          <a:p>
            <a:r>
              <a:rPr lang="en-GB" dirty="0" smtClean="0"/>
              <a:t>RULE CONSEQUENTIALISM</a:t>
            </a:r>
            <a:endParaRPr lang="en-GB" dirty="0"/>
          </a:p>
        </p:txBody>
      </p:sp>
      <p:pic>
        <p:nvPicPr>
          <p:cNvPr id="6" name="Picture 5"/>
          <p:cNvPicPr>
            <a:picLocks noChangeAspect="1"/>
          </p:cNvPicPr>
          <p:nvPr/>
        </p:nvPicPr>
        <p:blipFill>
          <a:blip r:embed="rId2"/>
          <a:stretch>
            <a:fillRect/>
          </a:stretch>
        </p:blipFill>
        <p:spPr>
          <a:xfrm rot="321130">
            <a:off x="7320235" y="70756"/>
            <a:ext cx="1604745" cy="187477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4185" y="5157192"/>
            <a:ext cx="6602698" cy="11521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a:spLocks noGrp="1"/>
          </p:cNvSpPr>
          <p:nvPr>
            <p:ph idx="1"/>
          </p:nvPr>
        </p:nvSpPr>
        <p:spPr>
          <a:xfrm>
            <a:off x="251175" y="2060848"/>
            <a:ext cx="6948718" cy="4610912"/>
          </a:xfrm>
          <a:prstGeom prst="roundRect">
            <a:avLst/>
          </a:prstGeom>
          <a:noFill/>
        </p:spPr>
        <p:style>
          <a:lnRef idx="2">
            <a:schemeClr val="dk1"/>
          </a:lnRef>
          <a:fillRef idx="1">
            <a:schemeClr val="lt1"/>
          </a:fillRef>
          <a:effectRef idx="0">
            <a:schemeClr val="dk1"/>
          </a:effectRef>
          <a:fontRef idx="minor">
            <a:schemeClr val="dk1"/>
          </a:fontRef>
        </p:style>
        <p:txBody>
          <a:bodyPr>
            <a:normAutofit fontScale="92500"/>
          </a:bodyPr>
          <a:lstStyle/>
          <a:p>
            <a:pPr>
              <a:spcAft>
                <a:spcPts val="1000"/>
              </a:spcAft>
            </a:pPr>
            <a:r>
              <a:rPr lang="en-GB" dirty="0" smtClean="0"/>
              <a:t>John Stuart Mill developed Bentham’s work.</a:t>
            </a:r>
          </a:p>
          <a:p>
            <a:pPr>
              <a:spcAft>
                <a:spcPts val="1000"/>
              </a:spcAft>
            </a:pPr>
            <a:r>
              <a:rPr lang="en-GB" dirty="0" smtClean="0"/>
              <a:t>He was a consequentialist, but he thought that more is good for people than just pleasure and pain.</a:t>
            </a:r>
          </a:p>
          <a:p>
            <a:pPr>
              <a:spcAft>
                <a:spcPts val="1000"/>
              </a:spcAft>
            </a:pPr>
            <a:r>
              <a:rPr lang="en-GB" dirty="0" smtClean="0"/>
              <a:t>Mill thought that </a:t>
            </a:r>
            <a:r>
              <a:rPr lang="en-GB" b="1" dirty="0" smtClean="0"/>
              <a:t>a system of rights can be defended on consequentialist grounds </a:t>
            </a:r>
            <a:r>
              <a:rPr lang="en-GB" dirty="0" smtClean="0"/>
              <a:t>–</a:t>
            </a:r>
          </a:p>
          <a:p>
            <a:pPr>
              <a:spcAft>
                <a:spcPts val="1000"/>
              </a:spcAft>
            </a:pPr>
            <a:r>
              <a:rPr lang="en-GB" dirty="0" smtClean="0"/>
              <a:t>There are certain fundamental freedoms (e.g. free speech) that it will produce the best consequences to secure for everyone.</a:t>
            </a:r>
            <a:endParaRPr lang="en-GB" dirty="0"/>
          </a:p>
        </p:txBody>
      </p:sp>
      <p:pic>
        <p:nvPicPr>
          <p:cNvPr id="9" name="Picture 8"/>
          <p:cNvPicPr>
            <a:picLocks noChangeAspect="1"/>
          </p:cNvPicPr>
          <p:nvPr/>
        </p:nvPicPr>
        <p:blipFill>
          <a:blip r:embed="rId2"/>
          <a:stretch>
            <a:fillRect/>
          </a:stretch>
        </p:blipFill>
        <p:spPr>
          <a:xfrm>
            <a:off x="7356158" y="1700808"/>
            <a:ext cx="1771854" cy="2365517"/>
          </a:xfrm>
          <a:prstGeom prst="rect">
            <a:avLst/>
          </a:prstGeom>
        </p:spPr>
      </p:pic>
      <p:sp>
        <p:nvSpPr>
          <p:cNvPr id="2" name="Title 1"/>
          <p:cNvSpPr>
            <a:spLocks noGrp="1"/>
          </p:cNvSpPr>
          <p:nvPr>
            <p:ph type="title"/>
          </p:nvPr>
        </p:nvSpPr>
        <p:spPr>
          <a:xfrm>
            <a:off x="337338" y="423719"/>
            <a:ext cx="7239000" cy="1143000"/>
          </a:xfrm>
        </p:spPr>
        <p:txBody>
          <a:bodyPr>
            <a:normAutofit/>
          </a:bodyPr>
          <a:lstStyle/>
          <a:p>
            <a:r>
              <a:rPr lang="en-GB" dirty="0" smtClean="0"/>
              <a:t>John </a:t>
            </a:r>
            <a:r>
              <a:rPr lang="en-GB" dirty="0" err="1" smtClean="0"/>
              <a:t>stuart</a:t>
            </a:r>
            <a:r>
              <a:rPr lang="en-GB" dirty="0" smtClean="0"/>
              <a:t> MILL</a:t>
            </a:r>
            <a:endParaRPr lang="en-GB" dirty="0"/>
          </a:p>
        </p:txBody>
      </p:sp>
      <p:pic>
        <p:nvPicPr>
          <p:cNvPr id="4" name="Picture 3"/>
          <p:cNvPicPr>
            <a:picLocks noChangeAspect="1"/>
          </p:cNvPicPr>
          <p:nvPr/>
        </p:nvPicPr>
        <p:blipFill>
          <a:blip r:embed="rId3"/>
          <a:stretch>
            <a:fillRect/>
          </a:stretch>
        </p:blipFill>
        <p:spPr>
          <a:xfrm>
            <a:off x="5220072" y="188640"/>
            <a:ext cx="2376264" cy="16669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330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ActivitY</a:t>
            </a:r>
            <a:r>
              <a:rPr lang="en-GB" dirty="0" smtClean="0"/>
              <a:t> </a:t>
            </a:r>
            <a:endParaRPr lang="en-GB" dirty="0"/>
          </a:p>
        </p:txBody>
      </p:sp>
      <p:sp>
        <p:nvSpPr>
          <p:cNvPr id="3" name="Content Placeholder 2"/>
          <p:cNvSpPr>
            <a:spLocks noGrp="1"/>
          </p:cNvSpPr>
          <p:nvPr>
            <p:ph idx="1"/>
          </p:nvPr>
        </p:nvSpPr>
        <p:spPr>
          <a:xfrm>
            <a:off x="457200" y="1638605"/>
            <a:ext cx="7139136" cy="5002911"/>
          </a:xfrm>
          <a:prstGeom prst="roundRect">
            <a:avLst/>
          </a:prstGeom>
          <a:solidFill>
            <a:schemeClr val="bg1">
              <a:lumMod val="95000"/>
            </a:schemeClr>
          </a:solidFill>
        </p:spPr>
        <p:txBody>
          <a:bodyPr>
            <a:normAutofit/>
          </a:bodyPr>
          <a:lstStyle/>
          <a:p>
            <a:pPr marL="514350" indent="-514350">
              <a:spcAft>
                <a:spcPts val="1200"/>
              </a:spcAft>
              <a:buFont typeface="+mj-lt"/>
              <a:buAutoNum type="arabicPeriod"/>
            </a:pPr>
            <a:r>
              <a:rPr lang="en-GB" dirty="0" smtClean="0"/>
              <a:t>Which rules or rights do you think a Rule Consequentialist would agree with?</a:t>
            </a:r>
          </a:p>
          <a:p>
            <a:pPr marL="514350" indent="-514350">
              <a:spcAft>
                <a:spcPts val="1200"/>
              </a:spcAft>
              <a:buFont typeface="+mj-lt"/>
              <a:buAutoNum type="arabicPeriod"/>
            </a:pPr>
            <a:r>
              <a:rPr lang="en-GB" dirty="0" smtClean="0"/>
              <a:t>Choose two rules or rights and try to </a:t>
            </a:r>
            <a:r>
              <a:rPr lang="en-GB" b="1" dirty="0" smtClean="0"/>
              <a:t>list as many consequences as you can </a:t>
            </a:r>
            <a:r>
              <a:rPr lang="en-GB" dirty="0" smtClean="0"/>
              <a:t>that would happen if everyone followed the rule all the time.</a:t>
            </a:r>
          </a:p>
          <a:p>
            <a:pPr marL="514350" indent="-514350">
              <a:spcAft>
                <a:spcPts val="1200"/>
              </a:spcAft>
              <a:buFont typeface="+mj-lt"/>
              <a:buAutoNum type="arabicPeriod"/>
            </a:pPr>
            <a:r>
              <a:rPr lang="en-GB" dirty="0" smtClean="0"/>
              <a:t>Are some of thes</a:t>
            </a:r>
            <a:r>
              <a:rPr lang="en-GB" dirty="0" smtClean="0"/>
              <a:t>e bad consequences? How certain are you that the good outweighs the bad?</a:t>
            </a:r>
            <a:endParaRPr lang="en-GB" dirty="0" smtClean="0"/>
          </a:p>
        </p:txBody>
      </p:sp>
      <p:pic>
        <p:nvPicPr>
          <p:cNvPr id="4100" name="Picture 4" descr="http://productivelifeconcepts.com/wp-content/uploads/2013/01/Lets-Do-Th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9799">
            <a:off x="6424091" y="316591"/>
            <a:ext cx="2544217" cy="1681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05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manism_7375711_std.png"/>
          <p:cNvPicPr>
            <a:picLocks noChangeAspect="1"/>
          </p:cNvPicPr>
          <p:nvPr/>
        </p:nvPicPr>
        <p:blipFill>
          <a:blip r:embed="rId2" cstate="print"/>
          <a:stretch>
            <a:fillRect/>
          </a:stretch>
        </p:blipFill>
        <p:spPr>
          <a:xfrm>
            <a:off x="-642974" y="4286571"/>
            <a:ext cx="2571429" cy="25714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humanism_7375711_std.png"/>
          <p:cNvPicPr>
            <a:picLocks noChangeAspect="1"/>
          </p:cNvPicPr>
          <p:nvPr/>
        </p:nvPicPr>
        <p:blipFill>
          <a:blip r:embed="rId2" cstate="print"/>
          <a:stretch>
            <a:fillRect/>
          </a:stretch>
        </p:blipFill>
        <p:spPr>
          <a:xfrm>
            <a:off x="6572571" y="0"/>
            <a:ext cx="2571429" cy="25714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p:cNvSpPr>
            <a:spLocks noGrp="1"/>
          </p:cNvSpPr>
          <p:nvPr>
            <p:ph idx="1"/>
          </p:nvPr>
        </p:nvSpPr>
        <p:spPr>
          <a:xfrm>
            <a:off x="1142976" y="1643050"/>
            <a:ext cx="7389464" cy="4846320"/>
          </a:xfrm>
          <a:prstGeom prst="roundRect">
            <a:avLst/>
          </a:prstGeom>
          <a:solidFill>
            <a:schemeClr val="bg1">
              <a:lumMod val="95000"/>
            </a:schemeClr>
          </a:solidFill>
        </p:spPr>
        <p:txBody>
          <a:bodyPr>
            <a:normAutofit/>
          </a:bodyPr>
          <a:lstStyle/>
          <a:p>
            <a:pPr>
              <a:spcAft>
                <a:spcPts val="1200"/>
              </a:spcAft>
            </a:pPr>
            <a:r>
              <a:rPr lang="en-GB" b="1" dirty="0" smtClean="0"/>
              <a:t>Consequentialism tries to bring about good effects for people – it is concerned with improving human lives.</a:t>
            </a:r>
          </a:p>
          <a:p>
            <a:pPr>
              <a:spcAft>
                <a:spcPts val="1200"/>
              </a:spcAft>
            </a:pPr>
            <a:r>
              <a:rPr lang="en-GB" dirty="0" smtClean="0"/>
              <a:t>It does not try to derive its authority from some other source (e.g. from </a:t>
            </a:r>
            <a:r>
              <a:rPr lang="en-GB" dirty="0" smtClean="0"/>
              <a:t>God/the law) – </a:t>
            </a:r>
            <a:r>
              <a:rPr lang="en-GB" dirty="0" smtClean="0"/>
              <a:t>instead, it lets us decide whether a law is itself good or bad</a:t>
            </a:r>
            <a:r>
              <a:rPr lang="en-GB" dirty="0" smtClean="0"/>
              <a:t>!</a:t>
            </a:r>
            <a:endParaRPr lang="en-GB" dirty="0" smtClean="0"/>
          </a:p>
          <a:p>
            <a:pPr>
              <a:spcAft>
                <a:spcPts val="1200"/>
              </a:spcAft>
            </a:pPr>
            <a:r>
              <a:rPr lang="en-GB" dirty="0" smtClean="0"/>
              <a:t>You can be a consequentialist as long as you care about </a:t>
            </a:r>
            <a:r>
              <a:rPr lang="en-GB" b="1" dirty="0" smtClean="0"/>
              <a:t>people</a:t>
            </a:r>
            <a:r>
              <a:rPr lang="en-GB" dirty="0" smtClean="0"/>
              <a:t>.</a:t>
            </a:r>
          </a:p>
        </p:txBody>
      </p:sp>
      <p:sp>
        <p:nvSpPr>
          <p:cNvPr id="2" name="Title 1"/>
          <p:cNvSpPr>
            <a:spLocks noGrp="1"/>
          </p:cNvSpPr>
          <p:nvPr>
            <p:ph type="title"/>
          </p:nvPr>
        </p:nvSpPr>
        <p:spPr/>
        <p:txBody>
          <a:bodyPr>
            <a:normAutofit fontScale="90000"/>
          </a:bodyPr>
          <a:lstStyle/>
          <a:p>
            <a:r>
              <a:rPr lang="en-GB" dirty="0" smtClean="0"/>
              <a:t>Strengths and weaknesses: humanistic</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1.gstatic.com/images?q=tbn:ANd9GcRHKd9xmpA0V5sMCifBng2PzjXiZFyv0fPlJrM22bFWJSOBnXCG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6672"/>
            <a:ext cx="2431179" cy="1617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Strengths and weaknesses: unbiased and egalitarian</a:t>
            </a:r>
            <a:endParaRPr lang="en-GB" dirty="0"/>
          </a:p>
        </p:txBody>
      </p:sp>
      <p:sp>
        <p:nvSpPr>
          <p:cNvPr id="3" name="Content Placeholder 2"/>
          <p:cNvSpPr>
            <a:spLocks noGrp="1"/>
          </p:cNvSpPr>
          <p:nvPr>
            <p:ph idx="1"/>
          </p:nvPr>
        </p:nvSpPr>
        <p:spPr>
          <a:xfrm>
            <a:off x="457200" y="1844824"/>
            <a:ext cx="7427168" cy="4672656"/>
          </a:xfrm>
          <a:prstGeom prst="snip1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a:spcAft>
                <a:spcPts val="1000"/>
              </a:spcAft>
            </a:pPr>
            <a:r>
              <a:rPr lang="en-GB" dirty="0" smtClean="0"/>
              <a:t>For consequentialists, </a:t>
            </a:r>
            <a:r>
              <a:rPr lang="en-GB" b="1" dirty="0" smtClean="0"/>
              <a:t>each person counts equally</a:t>
            </a:r>
            <a:r>
              <a:rPr lang="en-GB" dirty="0" smtClean="0"/>
              <a:t> in working out which action is right.</a:t>
            </a:r>
          </a:p>
          <a:p>
            <a:pPr>
              <a:spcAft>
                <a:spcPts val="1000"/>
              </a:spcAft>
            </a:pPr>
            <a:r>
              <a:rPr lang="en-GB" dirty="0" smtClean="0"/>
              <a:t>Consequentialism can be good for the minorities in society whose interests are often forgotten or ignored by powerful people</a:t>
            </a:r>
            <a:r>
              <a:rPr lang="en-GB" dirty="0" smtClean="0"/>
              <a:t>.</a:t>
            </a:r>
          </a:p>
          <a:p>
            <a:pPr>
              <a:spcAft>
                <a:spcPts val="1000"/>
              </a:spcAft>
            </a:pPr>
            <a:r>
              <a:rPr lang="en-GB" b="1" dirty="0" smtClean="0"/>
              <a:t>Consequentialists can give </a:t>
            </a:r>
            <a:r>
              <a:rPr lang="en-GB" b="1" dirty="0" smtClean="0"/>
              <a:t>clear and powerful arguments for our duties to help people in poorer countries, to protect animals, and to save the environment.</a:t>
            </a:r>
            <a:endParaRPr lang="en-GB" b="1" dirty="0" smtClean="0"/>
          </a:p>
          <a:p>
            <a:pPr marL="0" indent="0">
              <a:spcAft>
                <a:spcPts val="1000"/>
              </a:spcAft>
              <a:buNone/>
            </a:pPr>
            <a:endParaRPr lang="en-GB" dirty="0" smtClean="0"/>
          </a:p>
          <a:p>
            <a:pPr>
              <a:spcAft>
                <a:spcPts val="1000"/>
              </a:spcAft>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ollonfriday.com/Portals/0/Images/flexible%20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3313">
            <a:off x="6678488" y="333462"/>
            <a:ext cx="2411760" cy="1707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Strengths and weaknesses: flexible</a:t>
            </a:r>
            <a:endParaRPr lang="en-GB" dirty="0"/>
          </a:p>
        </p:txBody>
      </p:sp>
      <p:sp>
        <p:nvSpPr>
          <p:cNvPr id="3" name="Content Placeholder 2"/>
          <p:cNvSpPr>
            <a:spLocks noGrp="1"/>
          </p:cNvSpPr>
          <p:nvPr>
            <p:ph idx="1"/>
          </p:nvPr>
        </p:nvSpPr>
        <p:spPr>
          <a:xfrm>
            <a:off x="457200" y="1783080"/>
            <a:ext cx="7427168" cy="4672656"/>
          </a:xfrm>
          <a:prstGeom prst="snip1Rect">
            <a:avLst/>
          </a:prstGeom>
        </p:spPr>
        <p:style>
          <a:lnRef idx="2">
            <a:schemeClr val="dk1"/>
          </a:lnRef>
          <a:fillRef idx="1">
            <a:schemeClr val="lt1"/>
          </a:fillRef>
          <a:effectRef idx="0">
            <a:schemeClr val="dk1"/>
          </a:effectRef>
          <a:fontRef idx="minor">
            <a:schemeClr val="dk1"/>
          </a:fontRef>
        </p:style>
        <p:txBody>
          <a:bodyPr>
            <a:normAutofit lnSpcReduction="10000"/>
          </a:bodyPr>
          <a:lstStyle/>
          <a:p>
            <a:pPr>
              <a:spcAft>
                <a:spcPts val="1200"/>
              </a:spcAft>
            </a:pPr>
            <a:r>
              <a:rPr lang="en-GB" b="1" dirty="0" smtClean="0"/>
              <a:t>No two situations are the same.</a:t>
            </a:r>
            <a:endParaRPr lang="en-GB" dirty="0" smtClean="0"/>
          </a:p>
          <a:p>
            <a:pPr>
              <a:spcAft>
                <a:spcPts val="1200"/>
              </a:spcAft>
            </a:pPr>
            <a:r>
              <a:rPr lang="en-GB" dirty="0" smtClean="0"/>
              <a:t>It seems like common sense that an action might be right in one situation, but wrong in another.</a:t>
            </a:r>
          </a:p>
          <a:p>
            <a:pPr>
              <a:spcAft>
                <a:spcPts val="1200"/>
              </a:spcAft>
            </a:pPr>
            <a:r>
              <a:rPr lang="en-GB" dirty="0" smtClean="0"/>
              <a:t>e.g. lying for your own benefit is wrong, but lying to save a life could be right.</a:t>
            </a:r>
          </a:p>
          <a:p>
            <a:pPr>
              <a:spcAft>
                <a:spcPts val="1200"/>
              </a:spcAft>
            </a:pPr>
            <a:r>
              <a:rPr lang="en-GB" dirty="0" smtClean="0"/>
              <a:t>We need a flexible moral theory that tells us how to work out the right thing to do in a way that depends on the situation.</a:t>
            </a:r>
          </a:p>
          <a:p>
            <a:pPr>
              <a:spcAft>
                <a:spcPts val="1200"/>
              </a:spcAft>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QUESTION</a:t>
            </a:r>
            <a:endParaRPr lang="en-GB" dirty="0"/>
          </a:p>
        </p:txBody>
      </p:sp>
      <p:sp>
        <p:nvSpPr>
          <p:cNvPr id="3" name="Content Placeholder 2"/>
          <p:cNvSpPr>
            <a:spLocks noGrp="1"/>
          </p:cNvSpPr>
          <p:nvPr>
            <p:ph idx="1"/>
          </p:nvPr>
        </p:nvSpPr>
        <p:spPr>
          <a:xfrm>
            <a:off x="457200" y="1609416"/>
            <a:ext cx="6779096" cy="4962856"/>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ormAutofit/>
          </a:bodyPr>
          <a:lstStyle/>
          <a:p>
            <a:pPr marL="514350" indent="-514350"/>
            <a:r>
              <a:rPr lang="en-GB" dirty="0" smtClean="0"/>
              <a:t>You </a:t>
            </a:r>
            <a:r>
              <a:rPr lang="en-GB" dirty="0"/>
              <a:t>are on a boat, from which </a:t>
            </a:r>
            <a:r>
              <a:rPr lang="en-GB" b="1" dirty="0"/>
              <a:t>3 people </a:t>
            </a:r>
            <a:r>
              <a:rPr lang="en-GB" dirty="0"/>
              <a:t>have fallen off. </a:t>
            </a:r>
          </a:p>
          <a:p>
            <a:pPr marL="514350" indent="-514350"/>
            <a:r>
              <a:rPr lang="en-GB" dirty="0"/>
              <a:t>You only have time to save </a:t>
            </a:r>
            <a:r>
              <a:rPr lang="en-GB" b="1" dirty="0"/>
              <a:t>one</a:t>
            </a:r>
            <a:r>
              <a:rPr lang="en-GB" dirty="0"/>
              <a:t> of them.</a:t>
            </a:r>
          </a:p>
          <a:p>
            <a:pPr marL="514350" indent="-514350"/>
            <a:r>
              <a:rPr lang="en-GB" dirty="0"/>
              <a:t>The people are: a world-famous brain surgeon, UN Secretary General Ban Ki-Moon, and your own mum</a:t>
            </a:r>
            <a:r>
              <a:rPr lang="en-GB" dirty="0" smtClean="0"/>
              <a:t>.</a:t>
            </a:r>
          </a:p>
          <a:p>
            <a:pPr marL="514350" indent="-514350"/>
            <a:endParaRPr lang="en-GB" sz="1600" dirty="0"/>
          </a:p>
          <a:p>
            <a:pPr marL="514350" indent="-514350"/>
            <a:r>
              <a:rPr lang="en-GB" b="1" dirty="0" smtClean="0"/>
              <a:t>COULD YOU LET YOUR MUM DIE??</a:t>
            </a:r>
          </a:p>
          <a:p>
            <a:pPr marL="514350" indent="-514350"/>
            <a:r>
              <a:rPr lang="en-GB" b="1" i="1" dirty="0" smtClean="0"/>
              <a:t>SHOULD </a:t>
            </a:r>
            <a:r>
              <a:rPr lang="en-GB" b="1" dirty="0" smtClean="0"/>
              <a:t>YOU??</a:t>
            </a:r>
            <a:endParaRPr lang="en-GB" b="1" i="1" dirty="0"/>
          </a:p>
        </p:txBody>
      </p:sp>
      <p:pic>
        <p:nvPicPr>
          <p:cNvPr id="5" name="Picture 2"/>
          <p:cNvPicPr>
            <a:picLocks noChangeAspect="1" noChangeArrowheads="1"/>
          </p:cNvPicPr>
          <p:nvPr/>
        </p:nvPicPr>
        <p:blipFill>
          <a:blip r:embed="rId2" cstate="print"/>
          <a:srcRect/>
          <a:stretch>
            <a:fillRect/>
          </a:stretch>
        </p:blipFill>
        <p:spPr bwMode="auto">
          <a:xfrm rot="186671">
            <a:off x="6690543" y="559093"/>
            <a:ext cx="2011313" cy="1506899"/>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rot="231972">
            <a:off x="6837333" y="4871124"/>
            <a:ext cx="2245201" cy="1512168"/>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rot="21382503">
            <a:off x="7505364" y="2650845"/>
            <a:ext cx="1316918" cy="165504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encrypted-tbn1.gstatic.com/images?q=tbn:ANd9GcRqvQtcFbjSPTHyoLpaBeQ1GUsR3JXQhKgaJdRUm09pvJqZVz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5019">
            <a:off x="7847871" y="4040372"/>
            <a:ext cx="1944216" cy="11452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1.gstatic.com/images?q=tbn:ANd9GcRqvQtcFbjSPTHyoLpaBeQ1GUsR3JXQhKgaJdRUm09pvJqZVz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2846">
            <a:off x="7828047" y="5457703"/>
            <a:ext cx="1944216" cy="1145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qvQtcFbjSPTHyoLpaBeQ1GUsR3JXQhKgaJdRUm09pvJqZVz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2846">
            <a:off x="7828047" y="2725548"/>
            <a:ext cx="1944216" cy="11452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8652" y="332656"/>
            <a:ext cx="7239000" cy="1143000"/>
          </a:xfrm>
          <a:prstGeom prst="snip1Rect">
            <a:avLst/>
          </a:prstGeom>
          <a:solidFill>
            <a:schemeClr val="bg1"/>
          </a:solidFill>
          <a:ln w="38100">
            <a:solidFill>
              <a:schemeClr val="tx1"/>
            </a:solidFill>
          </a:ln>
        </p:spPr>
        <p:txBody>
          <a:bodyPr>
            <a:normAutofit fontScale="90000"/>
          </a:bodyPr>
          <a:lstStyle/>
          <a:p>
            <a:r>
              <a:rPr lang="en-GB" dirty="0" smtClean="0"/>
              <a:t>Strengths and weaknesses: you choose what is good!</a:t>
            </a:r>
            <a:endParaRPr lang="en-GB" dirty="0"/>
          </a:p>
        </p:txBody>
      </p:sp>
      <p:sp>
        <p:nvSpPr>
          <p:cNvPr id="3" name="Content Placeholder 2"/>
          <p:cNvSpPr>
            <a:spLocks noGrp="1"/>
          </p:cNvSpPr>
          <p:nvPr>
            <p:ph idx="1"/>
          </p:nvPr>
        </p:nvSpPr>
        <p:spPr>
          <a:xfrm>
            <a:off x="558652" y="1844824"/>
            <a:ext cx="7488832" cy="4680520"/>
          </a:xfrm>
          <a:prstGeom prst="snip1Rect">
            <a:avLst/>
          </a:prstGeo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spcAft>
                <a:spcPts val="1200"/>
              </a:spcAft>
            </a:pPr>
            <a:r>
              <a:rPr lang="en-GB" dirty="0" smtClean="0"/>
              <a:t>Consequentialism is compatible with </a:t>
            </a:r>
            <a:r>
              <a:rPr lang="en-GB" i="1" dirty="0" smtClean="0"/>
              <a:t>any</a:t>
            </a:r>
            <a:r>
              <a:rPr lang="en-GB" dirty="0" smtClean="0"/>
              <a:t> theory of what things are good.</a:t>
            </a:r>
          </a:p>
          <a:p>
            <a:pPr>
              <a:spcAft>
                <a:spcPts val="1200"/>
              </a:spcAft>
            </a:pPr>
            <a:r>
              <a:rPr lang="en-GB" dirty="0" smtClean="0"/>
              <a:t>You can be like Bentham and think that pleasure is the only good, or you could think that there are lots of goods, or you could let each person decide what is good for him or her.</a:t>
            </a:r>
          </a:p>
          <a:p>
            <a:pPr>
              <a:spcAft>
                <a:spcPts val="1200"/>
              </a:spcAft>
            </a:pPr>
            <a:r>
              <a:rPr lang="en-GB" dirty="0" smtClean="0"/>
              <a:t>The point is that, once we’ve decided what is good, we have to </a:t>
            </a:r>
            <a:r>
              <a:rPr lang="en-GB" dirty="0" smtClean="0"/>
              <a:t>bring </a:t>
            </a:r>
            <a:r>
              <a:rPr lang="en-GB" dirty="0" smtClean="0"/>
              <a:t>about </a:t>
            </a:r>
            <a:r>
              <a:rPr lang="en-GB" b="1" dirty="0" smtClean="0"/>
              <a:t>as much of it as possible for as many people as </a:t>
            </a:r>
            <a:r>
              <a:rPr lang="en-GB" b="1" dirty="0" smtClean="0"/>
              <a:t>possible</a:t>
            </a:r>
            <a:r>
              <a:rPr lang="en-GB" dirty="0"/>
              <a:t> </a:t>
            </a:r>
            <a:r>
              <a:rPr lang="en-GB" dirty="0" smtClean="0"/>
              <a:t>– we can’t be selfish or biased towards our friends.</a:t>
            </a:r>
            <a:endParaRPr lang="en-GB" dirty="0" smtClean="0"/>
          </a:p>
          <a:p>
            <a:pPr>
              <a:spcAft>
                <a:spcPts val="1200"/>
              </a:spcAft>
            </a:pPr>
            <a:endParaRPr lang="en-GB" dirty="0" smtClean="0"/>
          </a:p>
        </p:txBody>
      </p:sp>
      <p:pic>
        <p:nvPicPr>
          <p:cNvPr id="6" name="Picture 5"/>
          <p:cNvPicPr>
            <a:picLocks noChangeAspect="1"/>
          </p:cNvPicPr>
          <p:nvPr/>
        </p:nvPicPr>
        <p:blipFill>
          <a:blip r:embed="rId3"/>
          <a:stretch>
            <a:fillRect/>
          </a:stretch>
        </p:blipFill>
        <p:spPr>
          <a:xfrm rot="21427591">
            <a:off x="7123194" y="381468"/>
            <a:ext cx="1984742" cy="14885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atic1.businessinsider.com/image/51b8b71769bedd004f000013/scientists-shred-study-that-says-genetically-modified-food-makes-pigs-s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120"/>
            <a:ext cx="9185739" cy="6890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0338"/>
            <a:ext cx="8186766" cy="1196960"/>
          </a:xfrm>
          <a:prstGeom prst="roundRect">
            <a:avLst/>
          </a:prstGeom>
          <a:solidFill>
            <a:schemeClr val="bg1"/>
          </a:solidFill>
          <a:ln w="57150">
            <a:solidFill>
              <a:schemeClr val="bg1"/>
            </a:solidFill>
          </a:ln>
        </p:spPr>
        <p:txBody>
          <a:bodyPr>
            <a:normAutofit fontScale="90000"/>
          </a:bodyPr>
          <a:lstStyle/>
          <a:p>
            <a:r>
              <a:rPr lang="en-GB" dirty="0" smtClean="0"/>
              <a:t>Strengths and weaknesses:</a:t>
            </a:r>
            <a:br>
              <a:rPr lang="en-GB" dirty="0" smtClean="0"/>
            </a:br>
            <a:r>
              <a:rPr lang="en-GB" dirty="0" smtClean="0"/>
              <a:t>A </a:t>
            </a:r>
            <a:r>
              <a:rPr lang="en-GB" dirty="0" smtClean="0"/>
              <a:t>“swine ethic”?</a:t>
            </a:r>
            <a:endParaRPr lang="en-GB" dirty="0"/>
          </a:p>
        </p:txBody>
      </p:sp>
      <p:sp>
        <p:nvSpPr>
          <p:cNvPr id="3" name="Content Placeholder 2"/>
          <p:cNvSpPr>
            <a:spLocks noGrp="1"/>
          </p:cNvSpPr>
          <p:nvPr>
            <p:ph idx="1"/>
          </p:nvPr>
        </p:nvSpPr>
        <p:spPr>
          <a:xfrm>
            <a:off x="53752" y="2348880"/>
            <a:ext cx="9036496" cy="4248472"/>
          </a:xfrm>
          <a:prstGeom prst="roundRect">
            <a:avLst/>
          </a:prstGeom>
          <a:solidFill>
            <a:schemeClr val="bg1"/>
          </a:solidFill>
          <a:ln w="57150">
            <a:solidFill>
              <a:schemeClr val="tx1"/>
            </a:solidFill>
          </a:ln>
        </p:spPr>
        <p:txBody>
          <a:bodyPr>
            <a:noAutofit/>
          </a:bodyPr>
          <a:lstStyle/>
          <a:p>
            <a:pPr>
              <a:spcAft>
                <a:spcPts val="1000"/>
              </a:spcAft>
            </a:pPr>
            <a:r>
              <a:rPr lang="en-GB" sz="2400" dirty="0"/>
              <a:t>For Bentham, </a:t>
            </a:r>
            <a:r>
              <a:rPr lang="en-GB" sz="2400" dirty="0" smtClean="0"/>
              <a:t>there </a:t>
            </a:r>
            <a:r>
              <a:rPr lang="en-GB" sz="2400" dirty="0"/>
              <a:t>are no actions that are </a:t>
            </a:r>
            <a:r>
              <a:rPr lang="en-GB" sz="2400" i="1" dirty="0"/>
              <a:t>always</a:t>
            </a:r>
            <a:r>
              <a:rPr lang="en-GB" sz="2400" dirty="0"/>
              <a:t> wrong – even killing someone might be the right thing to do if it would save hundreds more lives</a:t>
            </a:r>
            <a:r>
              <a:rPr lang="en-GB" sz="2400" dirty="0" smtClean="0"/>
              <a:t>.</a:t>
            </a:r>
          </a:p>
          <a:p>
            <a:pPr>
              <a:spcAft>
                <a:spcPts val="1000"/>
              </a:spcAft>
            </a:pPr>
            <a:r>
              <a:rPr lang="en-GB" sz="2400" dirty="0" smtClean="0"/>
              <a:t>This sometimes sounds plausible, but sometimes it does not. For example, </a:t>
            </a:r>
            <a:r>
              <a:rPr lang="en-GB" sz="2400" b="1" dirty="0" smtClean="0"/>
              <a:t>a violent attack might be right if the attacker gets more pleasure than the victim gets pain!</a:t>
            </a:r>
            <a:endParaRPr lang="en-GB" sz="2400" b="1" dirty="0" smtClean="0"/>
          </a:p>
          <a:p>
            <a:pPr>
              <a:spcAft>
                <a:spcPts val="1000"/>
              </a:spcAft>
            </a:pPr>
            <a:r>
              <a:rPr lang="en-GB" sz="2400" dirty="0" smtClean="0"/>
              <a:t>This is the main criticism of Bentham’s </a:t>
            </a:r>
            <a:r>
              <a:rPr lang="en-GB" sz="2400" dirty="0" smtClean="0"/>
              <a:t>theory. Later </a:t>
            </a:r>
            <a:r>
              <a:rPr lang="en-GB" sz="2400" dirty="0" smtClean="0"/>
              <a:t>consequentialists have called this theory a “</a:t>
            </a:r>
            <a:r>
              <a:rPr lang="en-GB" sz="2400" b="1" dirty="0" smtClean="0"/>
              <a:t>swine ethic</a:t>
            </a:r>
            <a:r>
              <a:rPr lang="en-GB" sz="2400" dirty="0" smtClean="0"/>
              <a:t>” – meaning that it is fit for pigs, but not for </a:t>
            </a:r>
            <a:r>
              <a:rPr lang="en-GB" sz="2400" dirty="0" smtClean="0"/>
              <a:t>people</a:t>
            </a:r>
            <a:r>
              <a:rPr lang="en-GB" sz="2400" dirty="0"/>
              <a:t>.</a:t>
            </a:r>
            <a:endParaRPr lang="en-GB" sz="2400" dirty="0"/>
          </a:p>
        </p:txBody>
      </p:sp>
      <p:sp>
        <p:nvSpPr>
          <p:cNvPr id="6" name="AutoShape 2" descr="data:image/jpeg;base64,/9j/4AAQSkZJRgABAQAAAQABAAD/2wCEAAkGBwgHBgkIBwgKCgkLDRYPDQwMDRsUFRAWIB0iIiAdHx8kKDQsJCYxJx8fLT0tMTU3Ojo6Iys/RD84QzQ5OjcBCgoKDQwNGg8PGjclHyU3Nzc3Nzc3Nzc3Nzc3Nzc3Nzc3Nzc3Nzc3Nzc3Nzc3Nzc3Nzc3Nzc3Nzc3Nzc3Nzc3N//AABEIAFkAaQMBIgACEQEDEQH/xAAcAAACAgMBAQAAAAAAAAAAAAAEBQYHAgMIAQD/xAA+EAACAQMCAwMIBggHAAAAAAABAgMABBEFIQYSMRNBYQcUIlFxkaGxMjNScoHBFUJTYmOy4fAjNDVzotHx/8QAGQEBAQEBAQEAAAAAAAAAAAAAAwIEAQAF/8QAIREAAwACAwADAAMAAAAAAAAAAAECAxESITEEE0EiMmH/2gAMAwEAAhEDEQA/AKluixu58MR/ittnxNat8HmY/iaZWGi6lrmqTwaXayTHtmDOBhE3P0m6D51cfCfAWl8M2/6Q1Tku72Ic5ldPRjx3Iv59T8KhvQsy6Koi4K4mltBdR6Nc9kRkZKq2Puk83wpFIjxSNHMjRupwyupBB8Qa6D0niWHV5pRGjRsjbq3XeiNb4L0jieIG7h5JgwImiwG9hPeKib5PQmTC8fpzjtiiLWyvL0E2Vnc3IHUwQs4HuFdAaJ5L+G9JmEzWhvZQcg3Z51B8F6e8VNoIRGgRAEUDAVRgCrB0coz6JqttAJrjTruGMnGZIWX5inXCHA+o8RzqzhrSxG8k7LuR6lHefhXTJtonX01z7aFvbULFiEAeA2rzekdSTfZV8/B3BumRiG509pNsGWW4csfHYgD8AKS6h5MbHUVNxwvqigfsLj0gD6uYbge0E0x8owlLRRJFI5ZzsOlRfTrrU9OmDwR9k4+y+CfbQc6Rvn40VP8AoHceTbiuGTkXTo5l+3Fcx8v/ACIPwobXOBtc0TTxfXccLxA4cQOWMfidh8M1ZmmcR6tcQr24MTfvAGo95TpZbnQIZZZZGKzjI5tjn1iqnLt6Av4/CW2Vb317ivK+zTGU6R0K/tYtOh5SCSgwiDpQvEd41zbt2k7QRLvyr+dL+HIBJpsLY9IqKJ1S2Cwk8o7hWS6bPp4pmWmRzgsl7+6kMva5bAbGM1a1jcQwxRxs3LIwzy5zVWQyQ6XG8sScrMxZuUdTTm34veTVNL0yC0mk87i7R5sHli2yM7b9N99sgV2H+k/I/k9tlkK4Nb1NJ7OWTsw0m1Grcqgycn2U/Loxce9B5OFzSnUb0xSKFYcvfmijdLMMRncdRUX4y4efX9Kks4bl7adirxzDOUZTkH4Ubrl4XM6/sAcV2I1FInjOFzk461FX4fjuDluZSDjY1PJlaGwzJlmjxz4+JrRBbxsSygFWGRiir014b4yIYNPit4VRScgdSaReUTTpX4ft1iHNmTtWPfjBA+ZPuqdi0WS4DTbRr+r6/wCla+KrdLnT2ZVGAuPwqo67Dy3taOcWQg4PWvOU0z1q382vHXAAzS/J/sVpTMTWmWhwZxdZqn6OvpDFKkjKjHowz66l+qTpJHGYyCM7mqCnJFzKRtiRvnUij4yvo9MNoAObl5VfvAoqx7fQ+PNr0lmnXS6vrN3ZJuiPGikdMnPfVq2drBZ26xxRqiIvKqgdBVS+TGyY6SL8555NSALfuqmPmTVqGXIwte0kcdukF9sqqSdgB7qWyaiJZezU4FB6xculsQh3NR6eHWPO7OazeJbbnzOXHVff1osjddGn48TrkyXiTk3XY0Ra6oJXNtOQXxlD+VR65la7tJrcTPCZEKiSPquR1FabKzFl5uqTtK6sN2OTj/yija7RoyY1UvZLJnVkOw3GDQy2fKvNC2B9nur4sGjyDv3ii7U5iU+FN6fPTc+ApjYY6ZoO59O1mjYb4IwaaS7NnwoOdO1VsdcV79OplFcZwhLssB1qMVOOPoeSQk7HJFQfFPHgWRdmc/18v32+dYVlP9fL99vnWHdVhlt+TWdI+Do+b9W8YH3j/upx5wCmEODjrVccGxOOAueLJLXUhI6Y6AfL409s9YYKonHKx7vXQWLK2gvU79w5inTb7Q3xQK34icxM4eIjmVkPQeNHSSwXI5sAnHQ0MI07TPLjPhRM14q0fefYIIilaNtg6rnf2Uzs2aRi3I3T0SRjFY20a8oBGR6qPjeKD0nHXoO81wS8nWguAlLbHeTk5pnaOBAu2NqTJJJOeY7L3CmcUqxQl5MBVGTmqnoytbNrMMnbJrTN/hrk9fCh0ujIC6HAPf30FqF12UZycnHWp5FcdEA8q1ujwJeQDcPiVR49DVYZFWNxRfrKzxPurDBHrqD+YR/tTWmH0DknvoFn/wAxL99vnWs1tudrqcfxG+ZrUaQEuXgJDPwRDA7K2VYhQN1HMcfjQamMl4JDgg+ic0n8mOoPHaXkTsSkbLyb9M5yP79dFcT6eLoNdWcjQ3H2lbAb2jvoKfejRiW0MO2FuvpMD6q1x62nPyiSMkd3U1Wlzdam7SRS3MrGLZlDYoKKaWKQOjEMO/Ne+rf6J9iXqLqTV4uTIfBx3Cs4NTiMu75PiaqiPX7hYuTmbmPUg0PJcXTDtJLlkz0XmPMfwrn1Mp5Y/C9Trtja2xlnmjhjXqzOABULuuMLvifiC10zSOaOwVuaRyMNIB1PgPV371WkzyOQZHZ8dCxzU98nKRWlnNeNjtJmxn1Af1zXXCmQZt1XRZImS3hC52AqOa9qoVGw3dWjUdYVQfSqGatqpmYgNtRzOy6oB1S7MkzMxpb5xWN3PzvtQvNWlIz1XZuvBi8uR/Gf+Y1oIrfqH+oXX+8/8xrT3VRA04e1F7CZ1Xo5BI9lSv8ASvaISceyoFb/AFyU8g+gaK5TYuOmjPWlG97ZlefGJF7/AG1HOpyepp9J9GT7tIDVR4cyPbMh1r2sRWQ6VYZ8cU80bUmtbQxA7ZJFI6Ig+ifbU0tlw9MZ3WovKT6RpZPMWO5r6tT9a4lo9VMxr6vK9qyD/9k="/>
          <p:cNvSpPr>
            <a:spLocks noChangeAspect="1" noChangeArrowheads="1"/>
          </p:cNvSpPr>
          <p:nvPr/>
        </p:nvSpPr>
        <p:spPr bwMode="auto">
          <a:xfrm>
            <a:off x="152400" y="15482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UUExQVFRUVGBcXGBgXFxcXFxgYFBcXFBcVFxcYHCYeFxkkGhUXHy8gJCcpLCwsFx4xNTAqNSYrLCkBCQoKDgwOFw8PGikcHBwpKSkpLCwsKSksKSksKSksLCksKSksLCwpLCwpLCwsKSkpLCwsLCwsLCwsKSwsKSwpLP/AABEIAM8A8wMBIgACEQEDEQH/xAAcAAABBQEBAQAAAAAAAAAAAAAEAAEDBQYHAgj/xABBEAABAwIDBAUJCAEDBAMAAAABAAIDBBEFITESQVFhBnGBkaEHExQic7GywfAjMjNSYtHh8ZJCcoIVJKLCFjRj/8QAGQEAAwEBAQAAAAAAAAAAAAAAAAIDAQQF/8QAIREAAgIDAQACAwEAAAAAAAAAAAECEQMhMRJBUQQTIjL/2gAMAwEAAhEDEQA/AOU4nIRPNZxH2smhP5yhfPu/M7vKJxP8eb2snxlD7KVjpi8878zu8pbZ4nvSLU4CwDyldeirzDeg1bOzbjgfs7tobFwc7tL7AoCih2kiVb4l0SqoGl0sD2gam1wOdxeypyEAPZNZPdMSgBJAJA5JBADprpBK6AEErqeClc8gAHM2HWdPd4JpqZzSQ4EEa/Xd3oAhCeydkRJsAtp0Q8m0lS8OluyIZncT+kcMsyeYQFWZzBejlRVu2YInPtkTo1v+5xyC2dP5EqggecnhYeAD3+NgusUOGx00TY4WBrW6ADxPE8ygqyvLTnkpynRaGL0cyq/InUNF454pDwIczxzWMxfo7PSu2ZonM3bRF2HqePVPeu7Q9Img5lWrZ4qhha4NcDkQQCDyc0rI5Ux54HE+YrJLueL+SijmzY0wOO+M+r/g647rLIYh5Fqlp+ylikH6tqM/+wv2qikmRcGjnZTLWSeS7EGm3mAeqSK3i4IzD/JFWPP2nm4R+p22e5lx4rRfLMOUy6Pi3kfcyMuin23gaObstPIG5t2+C53PEWOLXAgg2IO4jUITsHFrpGkErpBaKK6dJJABeKH7eb2snxlQB6mxT8eb2snxlDBDBEl1Y4LgE9U8tgYXWtc6NbfTacch1arQ9DPJvJVgSSl0cNxbL13j9N9BzXasHwKKnjEcTAxo3Ab+JO88ykb+isYfLMr0J8mEVL9tPaWYZi49Rh/QDqf1HsAWwL14x/F2U0YLiBc2HM8uNlQUPSUSn1SCoTlujrx4m4+ktGgcQ7ULB9KfJjFKduIBhOoAyF+A3DfblZbNkvP32/go+MXC2Mtk5x0fNmP9GpaV+y9uVgQeu494VU5hH12r6ixTo5BUNAljDuvrv70DD5PKQEkwMO1re57LbtV0HK0fPOFYFPUu2YInyEa7IyHWdB2rouB+QqR1nVU4YN7IhtO/zdkO4rrtJhrImhsbWsaNGtAA7giQ1FhRjsM8kWHQ5mIynjK8u/8AEWb4K8HQyhAFqSny/wDyZ+yumxKRrEWBTjo1TjJsMbepjQBzAAy7FT4l5O6aYklli7I2P1uy7uC2rWBevNhAWc8w/wAlVLE4uAJvfI83B1urQdV+K0zKJsYs0Wt/SuzEEFVQ5diWXBovZT1L8isnjdQA3IZ9o7hqe5aqcWH1dYvpNOGxusM95sbc7neuZ7O7GtmHqMXkLjbIXKMw/GZmO2g6x96opKvPIJm1sl9EeT0fS4dWwbpsCLSt2TxGbf4WngxWJ+YcFwyLEZG7hx59StsO6S3dYtI5jLvWJyic88EZbWjsfpLPzBQT1kQ1N1hoK0uGTj3opj+J+a322R/QkWPSPpQIIXPawu4AfudBzXC8axl9TIZHhtydzWg8ruABPaux4sGup3h2YsuIS/eNtL/NWxnH+QqdEaV0klY5h0l5KdAGxh8ntXUzSOa1rGOkkO0924vOYDblb/o15LKeAtfJ9tILG7smA8mb+26t8Bf6uX5nfEVpadhtopt2dEIpbJIYAAnkqA0bRsLafuopqtrBcm54LNYzPJPcDJnif4Upzrh0Y8bm98KPpY/0h+1tZNFmjlx6yszhUzo5255Xse3JWGNUUrGktvbfb60VLg13TBp+jwPI6dqij1lUYV8HU6CbQ2+t4P7K9ozc2Wdw0WAvft93NaTDImnMa9qeK/o8nK1RZxsyUhTNKa66ziH2U4CYJ2lBh7DV7aF5BThYBI0ZJyV5ATlFgIuUEpXp5VVVVhBsO1I5UPGDfBV8Vxl7lhelWG7bHDPM9ee7Lf4LcioDxnqqDpBH6p38rKcq6i2OTi6OXRYXG02IJtlmRrwsNTyBPYnmhYNG5c1Zx4UT6zvC3HgAAO5PNhgcLKLZ6kd9KTzjBf1R71ZUMMRzAsTxCUnRsEixsrbDMFDc8yVl2bJpI90zQNG2RgUvotgvHox43W0SuzzVyjzT75ANJOugG+y4hMbuJ4krt+PHzVDIbetINhvIHUridTHYrpxKked+Q/UtECQKVklU5RXTpk60DufRrGA1p1J235f8irp2LOfvt4rG9H27Qcf1yfGVpY4clySs9SEI0mGW3k3Q9VUWGRCRgJ3oealU2yyS+zNdIMYLbgXOWqquj8u3LtHZPZYjrGiva+FpDrjTJB4Pgwj9cE3PPcsiysuGzw0Xtn9dq0lNKI2XzJ5m/wBBY2nq9kjL3fNaOjqhshzsydB/Qz0VIujhnG2HwYqS7MEdlke2W6p31rXDe0jPMKeKsBGv19BVjIhOH0qLZr/rtKkYUHHLdTteqWRoJXpQNdqpmrAokBXmQ5J7/XUoJH7t9rJWwSIppsuX0VSVs1iXcNe1WNQCer9/6WT6YYe6WlnaCQSx2nIXt22t2qbdnRBUWrK7Mc09YNoZrl/kmxeRznwvcXRtDS0HO19q1r6ZgHsXU2jJZTWmDadNGdnobE5XBQMNPYkW0WjkjuSEE+ls6/FSZ2QloCFNyv1hTxxgBHtpF6eyw5c0xjlZXOO5eqVu04NG/Xq4ry4bRs255K/wnDg0XOp1TRViZJeUUfSin22Bu4Bcfx7CtlxyXc8apsr7lznpLRAg5Kt0zi6cxeyy82VhWQWKCIVkSaPICS9Bw5pIFOtdFP8AX7ST4ytfEzLgsX0PqATIL6SyfGVtYZgFyy6z0obiqPQhy/hDzQa6o9j7oKvcQ0pKHTZnJhkctSUo5cupESMu1Vssw2tnfme6wHvCVLZWctA9biZblb32VnD0pMNC6c5vJLWC2jWnZLrdZ8DxVNXU9zoSe3duWrwDoneACUfebax/KbnMHiCqpEJNUYDob0rnkxBjXyOe2ZxBuSbGxIIGgtbcN5XYIac3yP1vQeAdB6WlO1FEA4ixcSXOtv8AWdoOqyvo4AD9d6p5TZy+2lTZ7iCma9eLpiE/CfSdsyXppBshXSWQ8k53WHiVz5MnkvDH6LT0/cbL07iFRCR35j4D5IqCscNDfkVCOZt7RaWCuBxKEqIAerh/KMhrGuNjkfrRKeHeM11KmtHK7i96MtF0SggkdJEwML7F1sgdbZdu7iraM3Ft6M2rixQ/o+yeI9yKN9WqZRVE+xMWnQ5hEBlwpsWoQ+x0Ol0JTOLfVdqPFSkqZ1QacUGxDJQTDcN/BTxybl7shbFlLyQUtKGcCSj45UKWpnZEJ06IvfSWqbtA3WEx6n+8OC3RdcLMdJafMHitsyjkeMU9iVSPatbj9PmVlZm5q8SMkRFJOkmENLgWP+j1UtzZplkv/kV1fDMWZI0EODuohcJrj9tL7ST4iicNxp8TgQ4m265SThZTHkcT6DjkHH+EBiklxll81mej3SnzzQLja+X0e1Xk8m0PeoNUdkGnsCmks3sWLOKbVc1lzbIdZJP8HsV90kxLzTLXzP7XssP0aiM9e3re7sYxxA8AmhETNk2kjpeGQbczBa93Z8ABmde5b6Jt1jehjgZHOO4W7znbu+tVtWSjqWxROctk4bYc1EZNyZ8ihbJryT2RCRJbRQzz2UfnbBVNdX3NlLJOkXxY/Ugmor+CTHZXVL6Rco+ll5rjv5Z6fhRWiwDl5Lt68NddNK6y0VDPmKs8OxTbGyT6wGvHmsuMcjftBhBtw0/lRwVxa8O4buW8dy2MnF2gyYfcafTZOfmmMiGbNcXCfbXT6PKaGeb6pPpA4ZqNzs0TAgdOkBOoyLWvl2r22M/WqPcy/wBWUT2LaMcrBXg9ShnyA4e5Fho4BeZI7hYNYPGRZU+PR3b3q1ZHs9SrsWZdhHaEI1nN8fj1WJqtVvsdi1WGrmZlWgTmgG6ZOUlQgTV34svtJPiKhU1d+LL7R/xFQ2QzEW2CYv5k7+xbCl6aeoSTkOWfL593MLnN16MhtbclcUx1JrhaY9jRmdrl8zqtL5IsP26mSTdGzZ/5PIt4NKwZXVvI5B9hM7jIB3NB+aHpBdsv+iURbJI3XZdbxK2G1YLO4ZBsTzbgSD3tCujIpjvbJi5RiTIhMTdeCLXWAQV1Rstus7JUFzjbjZXGIybu1UscY2iN91GSs7/x6RXY3iEjGO2Wm4GRB3/sgugPSeaZz2Stvs5hwy3/AHTzWtkwZsjLF1uPNQ0eHRwN2YwB+6xxXk6PdvRZ+lofF6d0sMjGu2S5pAdpa+9QGVTNmUkilL4MtgXRN8TQHHPeL5XWifTFncjopwNVDUVV93UqvYtvnwWOEy3ib1W7slYbOSraNuy0N4D+/FHxT6rU6PMyddEZKLhIsL6EfRQcmaLpB6qdEwkDj3rw764qRv0F5emMBmtTF69EKKQ9aTg62eXi6q8SZZp7VaAlQ11PtNOWdky2F0c3xqPIrn+ItsV0nGWZELnWLH1ingGQqiEycpKxzEtZ+LL7R/xFRHrUtYftZPaP+IqFazEOkk5tkyw0RC695IXD0R/ESuv/AIssuQLrPkjl/wC1kHCU+LW/ssfDV02Uf4rjxtl1I6Pnu8FTGqtORyy7FYxzdXUolAoy2F0I6syPFeg++uira2K1yMwfluUm3eh4pM91koLfeqeU775jX9wh5J3sORuFLSVbXnZJAcba5brjwKL+zoj/ACF0VcCLNJ7V7e4qjrYzE67fum17a/1vRTMRsPW7/wCEjOyLsstpetrJVU1YXtLWA55XNwomYq9h2XRk23jfZakx1RfCTJSU0e0drcMh18exVkFaHjIHuKPpHOtayEiWSWqQd503yVlQNsLqtjj0VjEbNWLpxT4O8i9kZQtyVb1o+jJ2b/2qIk1oNuopLr15zLNRuKZsWhBqikaF6L15Y25ukb+CqjWzzZRl6mebaIKeQrbCrMz0twq7XPZnYesPmFx3E33cV3WrnFjdcT6WUPmqhwH3Tm3qKrB2TndFNZMkkrECas/Fk9o/4iolLWfiye0f8RUS1mISV0rp1hp5JXT/ACSn7Cc55SN6vuLmBXWvJXRAUb3B1zI83HAtFgO5YwQdX1mxM13PPqOXzVuyp58NOeqy+NSkXFs+eQ7yvdFiZsNq2X1oudnQa2OYbk02YIVTFW7+HyRcNYLjgEoVQFPSXzQv/TLkHh77W7TkFb7et8xy5IeR/dqgspWVPoOe8b9TpnYKUULd6KtnzUsQCwsmNSQBu5EOpATcBPGziimPsss30eIYABbjyRdNHvPYmFtynhO/cgnKRPHTcU8so3IeetGiHiN7204lBHb2Fbd8lZQ6KtjFkfE5ABYbdRVD7ZbypGO8FXTVYuSexbJ0ghG2FRZDNM6rGgz8UGHl3IJ8vr+VNMq19kr5iq+qlsFJLJb+lU1tRqmFAK+rssP0mgErT+ZubfmO1aLFKxZmonzKtAWe0Y1OrKagu4kGwO5JXtHJ5YHWfiyf73/EVCpq38WT/e/4ioUzFQ6SVk1lhol2fyY4YYqIE5mV3nLcAQGjtsL9q4wu1eT2eR1JE46Bts94aS0HuCxmokx6CzzfMe/mqeOId+i1WP0+229sxr1LLMcA6wcOr696jItHh4O0w2vceP8AKKin7VI+AOH7oM05ad3ekaKx2WkVSQpNsHXIqvjkPBejUAcUtj+A4xcM17YwjcqwYhnl70TFiTr2KUdKRZsOSIjcgWVJtuTvnP5kBssvPgaqCaoLshkFX+c4le43AIMUA+KMX1urKGI20sgaWpbvHcjopWkZZd3yWiyJgxTxlBumG4qj6U9MWUcVyQXn7rOJ45aDmmJ/Bb43jjYwGA3e7wHNA0NRc31PHQDqXJ8Ox6aqqhc/fcS7q4DgF1nDINloSzTT2Xg4+NFq2U8l4MpUe2h551iROTPFVMqKunRNZVLO4nWJkhbK3FqtUEs3NT11SSq+RyvFCSkIyJIcyc0kxKyCuP2svtH/ABFQIjEPxpfaP+IqC6oySGST2TLDRl2roXWj0aFo/I33Liq2vQHFnFwiP+n7vUf2Sy4bE6xXxBzbtyNlh8QcA+xs13ceziteZ/VtfRZzHsLbM07Qz3HeOYKg3s6MaA6avtkSPrkUT55p0IPVZYLEG1FMc3F7d10OzpY8bj3rfLfClpdN9PUWGhVfPXhuZIHasRP0kldvI7UFLXPd94k9aP1MP2pG3/8AkUem0L/W9GQ4iDaxuubiUo+hxRzTqteMeGZPp0aHEHWyUzsQdwWQpsWvvU78bIFh9dyn4KuUTSuxEWuSvUGLjj4rB1GMPz9YIE4s/im/VZJ5kjq8eKN/Miv+uMaLucAOeQXG3YrJ+YqGWcuzJumWIjLMdJxzylMYC2Abb/zH7oPH9S5zWVr5Xl8ji5x1JPgOA5BQInDaIyysYP8AURfkN57lVRUTncnJm28muC32pnDXJp5DXx9y6Q19gqzDo2sY0N3ADuyU8lSuSTt2diXlUTy1Cr56pRT1KrKutQhWKurFm6+pup66tVNNUXKrFE2wWpkQMkiIqnIF71ZE2xi5JR3TJqEsJxP8eX2j/iKGBReL/wD2JvaP+IoRaxUJK6ZK6wBEq76FvIrIrfqv1BpPyCoirXozUbFQ08nDvCx8NXTrxq1BJLdVUGIbW9ezPZcjOyDBcapdoe9YPHcK80bjQroM0lwqTGKISMtZPGVFJK0YqGm2tFC5hBVjDEY356jxUmKbG611ZM55RpbKiyey9BqeychZ7jqCN6kdXOO9QWSCyhlNk0cZechdFOomMF3uueAQoqHAWBt1LwSijfSJbg6Cyic1MCldaTbsZafoRAPOOfcXbYDt3+CzCv8AotU7JI4n5JZ8Hx/6R0plTYZ+CimrVT+nc0JPiHArlo6myxqa7mqirrkFU1yr56lUUSTZLU1V0BJKvEsqGdIqpCNkk0qEunc66ZOSbGST2SQYG42P+5m9o/4igkfj+VTN7R/xFV91oCSTgpFYaeSpaWXZeDw/pRlMUGGoocSKto68lZGinVnFVqLiXUi+NSvMdRe4JVW2qyUTpSl8lVMbHcNP32Z8R8ws0XElahldcWO5UNfDZ1xofeqwfwRyfYKkldK6ciOkE1090AOkkCnQAkk1kkAJGYdKWnJB2UsBsVj4PHpofT8lBLV3Vf5xeHSqfkq5BL5lDJIoi5eS5NRNsZ71ESncvFkyEbHsmSSC0wSSdM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720" y="1700808"/>
            <a:ext cx="7572428" cy="12961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smtClean="0"/>
              <a:t>Strengths and weaknesses: too complicated</a:t>
            </a:r>
            <a:endParaRPr lang="en-GB" dirty="0"/>
          </a:p>
        </p:txBody>
      </p:sp>
      <p:sp>
        <p:nvSpPr>
          <p:cNvPr id="3" name="Content Placeholder 2"/>
          <p:cNvSpPr>
            <a:spLocks noGrp="1"/>
          </p:cNvSpPr>
          <p:nvPr>
            <p:ph idx="1"/>
          </p:nvPr>
        </p:nvSpPr>
        <p:spPr>
          <a:xfrm>
            <a:off x="457200" y="2996952"/>
            <a:ext cx="7472386" cy="3718196"/>
          </a:xfrm>
        </p:spPr>
        <p:txBody>
          <a:bodyPr>
            <a:normAutofit/>
          </a:bodyPr>
          <a:lstStyle/>
          <a:p>
            <a:pPr>
              <a:spcAft>
                <a:spcPts val="1200"/>
              </a:spcAft>
            </a:pPr>
            <a:r>
              <a:rPr lang="en-GB" dirty="0" smtClean="0"/>
              <a:t>This </a:t>
            </a:r>
            <a:r>
              <a:rPr lang="en-GB" dirty="0" smtClean="0"/>
              <a:t>may be impossible to do.</a:t>
            </a:r>
          </a:p>
          <a:p>
            <a:pPr>
              <a:spcAft>
                <a:spcPts val="1200"/>
              </a:spcAft>
            </a:pPr>
            <a:r>
              <a:rPr lang="en-GB" dirty="0" smtClean="0"/>
              <a:t>Often, we just do not have enough information to know the likely effects of our own actions.</a:t>
            </a:r>
          </a:p>
        </p:txBody>
      </p:sp>
      <p:sp>
        <p:nvSpPr>
          <p:cNvPr id="5" name="Rounded Rectangle 4"/>
          <p:cNvSpPr/>
          <p:nvPr/>
        </p:nvSpPr>
        <p:spPr>
          <a:xfrm>
            <a:off x="285720" y="4797152"/>
            <a:ext cx="8390736" cy="17922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1200"/>
              </a:spcAft>
            </a:pPr>
            <a:r>
              <a:rPr lang="en-GB" sz="2600" dirty="0" smtClean="0"/>
              <a:t>Rule consequentialism is meant to avoid this problem by giving us simple rules to </a:t>
            </a:r>
            <a:r>
              <a:rPr lang="en-GB" sz="2600" dirty="0" smtClean="0"/>
              <a:t>follow. </a:t>
            </a:r>
            <a:r>
              <a:rPr lang="en-GB" sz="2600" b="1" i="1" dirty="0" smtClean="0"/>
              <a:t>But</a:t>
            </a:r>
            <a:r>
              <a:rPr lang="en-GB" sz="2600" dirty="0" smtClean="0"/>
              <a:t> </a:t>
            </a:r>
            <a:r>
              <a:rPr lang="en-GB" sz="2600" dirty="0" smtClean="0"/>
              <a:t>we </a:t>
            </a:r>
            <a:r>
              <a:rPr lang="en-GB" sz="2600" dirty="0" smtClean="0"/>
              <a:t>still have to </a:t>
            </a:r>
            <a:r>
              <a:rPr lang="en-GB" sz="2600" dirty="0" smtClean="0"/>
              <a:t>break the rules if </a:t>
            </a:r>
            <a:r>
              <a:rPr lang="en-GB" sz="2600" dirty="0" smtClean="0"/>
              <a:t>we know that this </a:t>
            </a:r>
            <a:r>
              <a:rPr lang="en-GB" sz="2600" dirty="0" smtClean="0"/>
              <a:t>will have the best </a:t>
            </a:r>
            <a:r>
              <a:rPr lang="en-GB" sz="2600" dirty="0" smtClean="0"/>
              <a:t>consequences, so </a:t>
            </a:r>
            <a:r>
              <a:rPr lang="en-GB" sz="2600" dirty="0" smtClean="0"/>
              <a:t>we still have to work it out!</a:t>
            </a:r>
            <a:endParaRPr lang="en-GB" sz="2600" dirty="0"/>
          </a:p>
        </p:txBody>
      </p:sp>
      <p:pic>
        <p:nvPicPr>
          <p:cNvPr id="2050" name="Picture 2" descr="https://encrypted-tbn2.gstatic.com/images?q=tbn:ANd9GcTMn-5goYRmYwCKf0PP9JcB-rssqJJ7_O8J4s2BnkST7QEv4vNo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401" y="540002"/>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1759750"/>
            <a:ext cx="6581017" cy="1260536"/>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spcAft>
                <a:spcPts val="1200"/>
              </a:spcAft>
            </a:pPr>
            <a:r>
              <a:rPr lang="en-GB" dirty="0" smtClean="0"/>
              <a:t>Consequentialism requires us to guess what all the consequences of our actions will be, even far into the future.</a:t>
            </a:r>
            <a:endParaRPr lang="en-GB"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Strengths and weaknesses:</a:t>
            </a:r>
            <a:br>
              <a:rPr lang="en-GB" dirty="0" smtClean="0"/>
            </a:br>
            <a:r>
              <a:rPr lang="en-GB" dirty="0" smtClean="0"/>
              <a:t>over-demanding</a:t>
            </a:r>
            <a:endParaRPr lang="en-GB" dirty="0"/>
          </a:p>
        </p:txBody>
      </p:sp>
      <p:sp>
        <p:nvSpPr>
          <p:cNvPr id="3" name="Content Placeholder 2"/>
          <p:cNvSpPr>
            <a:spLocks noGrp="1"/>
          </p:cNvSpPr>
          <p:nvPr>
            <p:ph idx="1"/>
          </p:nvPr>
        </p:nvSpPr>
        <p:spPr>
          <a:xfrm>
            <a:off x="457200" y="1916832"/>
            <a:ext cx="7239000" cy="4798316"/>
          </a:xfrm>
          <a:prstGeom prst="snip1Rect">
            <a:avLst/>
          </a:prstGeom>
        </p:spPr>
        <p:style>
          <a:lnRef idx="2">
            <a:schemeClr val="dk1"/>
          </a:lnRef>
          <a:fillRef idx="1">
            <a:schemeClr val="lt1"/>
          </a:fillRef>
          <a:effectRef idx="0">
            <a:schemeClr val="dk1"/>
          </a:effectRef>
          <a:fontRef idx="minor">
            <a:schemeClr val="dk1"/>
          </a:fontRef>
        </p:style>
        <p:txBody>
          <a:bodyPr>
            <a:normAutofit lnSpcReduction="10000"/>
          </a:bodyPr>
          <a:lstStyle/>
          <a:p>
            <a:pPr>
              <a:spcAft>
                <a:spcPts val="1200"/>
              </a:spcAft>
            </a:pPr>
            <a:r>
              <a:rPr lang="en-GB" dirty="0" smtClean="0"/>
              <a:t>Consequentialism says that we are just as responsible for a good thing that we could have brought about, but didn’t, as we are for a bad thing that we </a:t>
            </a:r>
            <a:r>
              <a:rPr lang="en-GB" dirty="0" smtClean="0"/>
              <a:t>did.</a:t>
            </a:r>
            <a:endParaRPr lang="en-GB" dirty="0" smtClean="0"/>
          </a:p>
          <a:p>
            <a:pPr>
              <a:spcAft>
                <a:spcPts val="1200"/>
              </a:spcAft>
            </a:pPr>
            <a:r>
              <a:rPr lang="en-GB" dirty="0" smtClean="0"/>
              <a:t>But this means that </a:t>
            </a:r>
            <a:r>
              <a:rPr lang="en-GB" b="1" dirty="0" smtClean="0"/>
              <a:t>we are all doing the wrong thing almost all of the time</a:t>
            </a:r>
            <a:r>
              <a:rPr lang="en-GB" dirty="0" smtClean="0"/>
              <a:t>.</a:t>
            </a:r>
          </a:p>
          <a:p>
            <a:pPr>
              <a:spcAft>
                <a:spcPts val="1200"/>
              </a:spcAft>
            </a:pPr>
            <a:r>
              <a:rPr lang="en-GB" b="1" dirty="0" smtClean="0"/>
              <a:t>We could always be doing something else that produces more good </a:t>
            </a:r>
            <a:r>
              <a:rPr lang="en-GB" dirty="0" smtClean="0"/>
              <a:t>for more people</a:t>
            </a:r>
            <a:r>
              <a:rPr lang="en-GB" b="1" dirty="0" smtClean="0"/>
              <a:t> </a:t>
            </a:r>
            <a:r>
              <a:rPr lang="en-GB" dirty="0" smtClean="0"/>
              <a:t>– like volunteering for a charity.</a:t>
            </a:r>
          </a:p>
          <a:p>
            <a:pPr>
              <a:spcAft>
                <a:spcPts val="1200"/>
              </a:spcAft>
            </a:pPr>
            <a:r>
              <a:rPr lang="en-GB" dirty="0" smtClean="0"/>
              <a:t>Surely we are not all morally bad people??</a:t>
            </a:r>
          </a:p>
        </p:txBody>
      </p:sp>
      <p:pic>
        <p:nvPicPr>
          <p:cNvPr id="4100" name="Picture 4" descr="https://encrypted-tbn3.gstatic.com/images?q=tbn:ANd9GcRpqXDyvyzvnFiOCnyUdZrWbXBo_qZxepPo3G_I8DzEu25I1yX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7969">
            <a:off x="6764909" y="712489"/>
            <a:ext cx="2263957" cy="1501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Strengths and weaknesses: incomparable goods</a:t>
            </a:r>
            <a:endParaRPr lang="en-GB" dirty="0"/>
          </a:p>
        </p:txBody>
      </p:sp>
      <p:sp>
        <p:nvSpPr>
          <p:cNvPr id="3" name="Content Placeholder 2"/>
          <p:cNvSpPr>
            <a:spLocks noGrp="1"/>
          </p:cNvSpPr>
          <p:nvPr>
            <p:ph idx="1"/>
          </p:nvPr>
        </p:nvSpPr>
        <p:spPr>
          <a:xfrm>
            <a:off x="457200" y="1609416"/>
            <a:ext cx="7472386" cy="5105732"/>
          </a:xfrm>
          <a:prstGeom prst="roundRect">
            <a:avLst/>
          </a:prstGeom>
          <a:solidFill>
            <a:schemeClr val="bg1">
              <a:lumMod val="95000"/>
            </a:schemeClr>
          </a:solidFill>
        </p:spPr>
        <p:txBody>
          <a:bodyPr>
            <a:normAutofit lnSpcReduction="10000"/>
          </a:bodyPr>
          <a:lstStyle/>
          <a:p>
            <a:pPr>
              <a:spcAft>
                <a:spcPts val="1200"/>
              </a:spcAft>
            </a:pPr>
            <a:r>
              <a:rPr lang="en-GB" dirty="0" smtClean="0"/>
              <a:t>Consequentialism assumes that all the good and bad consequences of an action can be added up and compared with others.</a:t>
            </a:r>
          </a:p>
          <a:p>
            <a:pPr>
              <a:spcAft>
                <a:spcPts val="1200"/>
              </a:spcAft>
            </a:pPr>
            <a:r>
              <a:rPr lang="en-GB" dirty="0" smtClean="0"/>
              <a:t>But can every kind of good thing be calculated in this mathematical way?</a:t>
            </a:r>
          </a:p>
          <a:p>
            <a:pPr>
              <a:spcAft>
                <a:spcPts val="1200"/>
              </a:spcAft>
            </a:pPr>
            <a:r>
              <a:rPr lang="en-GB" dirty="0" smtClean="0"/>
              <a:t>Which is more valuable, a piece of ancient Egyptian art or a family photo album?</a:t>
            </a:r>
          </a:p>
          <a:p>
            <a:pPr>
              <a:spcAft>
                <a:spcPts val="1200"/>
              </a:spcAft>
            </a:pPr>
            <a:r>
              <a:rPr lang="en-GB" dirty="0" smtClean="0"/>
              <a:t>An Ethics Bowl coaching session or a day free from pain in your left foot?</a:t>
            </a:r>
          </a:p>
          <a:p>
            <a:pPr>
              <a:spcAft>
                <a:spcPts val="1200"/>
              </a:spcAft>
            </a:pPr>
            <a:r>
              <a:rPr lang="en-GB" dirty="0" smtClean="0"/>
              <a:t>Can all goods be measured and compared?</a:t>
            </a:r>
          </a:p>
        </p:txBody>
      </p:sp>
      <p:pic>
        <p:nvPicPr>
          <p:cNvPr id="3074" name="Picture 2" descr="https://encrypted-tbn2.gstatic.com/images?q=tbn:ANd9GcRm9FXcmKmQSooF34NSav66_YXzNHMAaTVdFCqPB5rwLZGYC8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3522">
            <a:off x="7238519" y="38073"/>
            <a:ext cx="1697679"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8" y="1628800"/>
            <a:ext cx="7474844" cy="11665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57877"/>
            <a:ext cx="7239000" cy="1143000"/>
          </a:xfrm>
        </p:spPr>
        <p:txBody>
          <a:bodyPr/>
          <a:lstStyle/>
          <a:p>
            <a:r>
              <a:rPr lang="en-GB" dirty="0" smtClean="0"/>
              <a:t>Applying CONSEQUENTIALISM</a:t>
            </a:r>
            <a:endParaRPr lang="en-GB" dirty="0"/>
          </a:p>
        </p:txBody>
      </p:sp>
      <p:sp>
        <p:nvSpPr>
          <p:cNvPr id="3" name="Content Placeholder 2"/>
          <p:cNvSpPr>
            <a:spLocks noGrp="1"/>
          </p:cNvSpPr>
          <p:nvPr>
            <p:ph idx="1"/>
          </p:nvPr>
        </p:nvSpPr>
        <p:spPr>
          <a:xfrm>
            <a:off x="371204" y="1767826"/>
            <a:ext cx="7427168" cy="4846320"/>
          </a:xfrm>
        </p:spPr>
        <p:txBody>
          <a:bodyPr>
            <a:normAutofit fontScale="92500" lnSpcReduction="20000"/>
          </a:bodyPr>
          <a:lstStyle/>
          <a:p>
            <a:pPr>
              <a:spcAft>
                <a:spcPts val="1200"/>
              </a:spcAft>
            </a:pPr>
            <a:r>
              <a:rPr lang="en-GB" dirty="0" smtClean="0"/>
              <a:t>Jeremy Bentham came up with seven principles to help us calculate the pleasure and pain resulting from our actions:</a:t>
            </a:r>
          </a:p>
          <a:p>
            <a:pPr marL="514350" indent="-514350">
              <a:spcAft>
                <a:spcPts val="1200"/>
              </a:spcAft>
              <a:buFont typeface="+mj-lt"/>
              <a:buAutoNum type="arabicPeriod"/>
            </a:pPr>
            <a:r>
              <a:rPr lang="en-GB" dirty="0" smtClean="0"/>
              <a:t>Intensity – How strong is it?</a:t>
            </a:r>
          </a:p>
          <a:p>
            <a:pPr marL="514350" indent="-514350">
              <a:spcAft>
                <a:spcPts val="1200"/>
              </a:spcAft>
              <a:buFont typeface="+mj-lt"/>
              <a:buAutoNum type="arabicPeriod"/>
            </a:pPr>
            <a:r>
              <a:rPr lang="en-GB" dirty="0" smtClean="0"/>
              <a:t>Duration – How long does it last?</a:t>
            </a:r>
          </a:p>
          <a:p>
            <a:pPr marL="514350" indent="-514350">
              <a:spcAft>
                <a:spcPts val="1200"/>
              </a:spcAft>
              <a:buFont typeface="+mj-lt"/>
              <a:buAutoNum type="arabicPeriod"/>
            </a:pPr>
            <a:r>
              <a:rPr lang="en-GB" dirty="0"/>
              <a:t>Certainty – How </a:t>
            </a:r>
            <a:r>
              <a:rPr lang="en-GB" i="1" dirty="0"/>
              <a:t>sure</a:t>
            </a:r>
            <a:r>
              <a:rPr lang="en-GB" dirty="0"/>
              <a:t> </a:t>
            </a:r>
            <a:r>
              <a:rPr lang="en-GB" dirty="0" smtClean="0"/>
              <a:t>are you that it will happen? </a:t>
            </a:r>
            <a:endParaRPr lang="en-GB" dirty="0"/>
          </a:p>
          <a:p>
            <a:pPr marL="514350" indent="-514350">
              <a:spcAft>
                <a:spcPts val="1200"/>
              </a:spcAft>
              <a:buFont typeface="+mj-lt"/>
              <a:buAutoNum type="arabicPeriod"/>
            </a:pPr>
            <a:r>
              <a:rPr lang="en-GB" dirty="0" smtClean="0"/>
              <a:t>Purity – Will it lead to pains?</a:t>
            </a:r>
          </a:p>
          <a:p>
            <a:pPr marL="514350" indent="-514350">
              <a:spcAft>
                <a:spcPts val="1200"/>
              </a:spcAft>
              <a:buFont typeface="+mj-lt"/>
              <a:buAutoNum type="arabicPeriod"/>
            </a:pPr>
            <a:r>
              <a:rPr lang="en-GB" dirty="0" smtClean="0"/>
              <a:t>Fecundity – Will it lead to more pleasures?</a:t>
            </a:r>
          </a:p>
          <a:p>
            <a:pPr marL="514350" indent="-514350">
              <a:spcAft>
                <a:spcPts val="1200"/>
              </a:spcAft>
              <a:buFont typeface="+mj-lt"/>
              <a:buAutoNum type="arabicPeriod"/>
            </a:pPr>
            <a:r>
              <a:rPr lang="en-GB" dirty="0" smtClean="0"/>
              <a:t>Propinquity – How soon will it happen?</a:t>
            </a:r>
          </a:p>
          <a:p>
            <a:pPr marL="514350" indent="-514350">
              <a:spcAft>
                <a:spcPts val="1200"/>
              </a:spcAft>
              <a:buFont typeface="+mj-lt"/>
              <a:buAutoNum type="arabicPeriod"/>
            </a:pPr>
            <a:r>
              <a:rPr lang="en-GB" dirty="0" smtClean="0"/>
              <a:t>Extent – How many people will be affected?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a:t>
            </a:r>
            <a:endParaRPr lang="en-GB" dirty="0"/>
          </a:p>
        </p:txBody>
      </p:sp>
      <p:sp>
        <p:nvSpPr>
          <p:cNvPr id="3" name="Content Placeholder 2"/>
          <p:cNvSpPr>
            <a:spLocks noGrp="1"/>
          </p:cNvSpPr>
          <p:nvPr>
            <p:ph idx="1"/>
          </p:nvPr>
        </p:nvSpPr>
        <p:spPr>
          <a:xfrm>
            <a:off x="457200" y="571480"/>
            <a:ext cx="7239000" cy="1143008"/>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000" dirty="0" smtClean="0"/>
              <a:t>Intensity</a:t>
            </a:r>
            <a:endParaRPr lang="en-GB" sz="5000" dirty="0"/>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1</a:t>
            </a:r>
            <a:endParaRPr lang="en-GB" sz="7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571480"/>
            <a:ext cx="7239000" cy="1143008"/>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000" dirty="0" smtClean="0"/>
              <a:t>Duration</a:t>
            </a:r>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2</a:t>
            </a:r>
            <a:endParaRPr lang="en-GB" sz="7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571480"/>
            <a:ext cx="7239000" cy="1143008"/>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000" dirty="0" smtClean="0"/>
              <a:t>Certainty</a:t>
            </a:r>
            <a:endParaRPr lang="en-GB" sz="5000" dirty="0"/>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3</a:t>
            </a:r>
            <a:endParaRPr lang="en-GB" sz="7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571480"/>
            <a:ext cx="7239000" cy="1143008"/>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marL="514350" indent="-514350" algn="ctr">
              <a:spcAft>
                <a:spcPts val="1200"/>
              </a:spcAft>
              <a:buNone/>
            </a:pPr>
            <a:r>
              <a:rPr lang="en-GB" sz="5000" dirty="0" smtClean="0"/>
              <a:t>Purity</a:t>
            </a:r>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4</a:t>
            </a:r>
            <a:endParaRPr lang="en-GB" sz="7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3568" y="5445224"/>
            <a:ext cx="6408712" cy="91273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28596" y="285728"/>
            <a:ext cx="7239000" cy="1143000"/>
          </a:xfrm>
        </p:spPr>
        <p:txBody>
          <a:bodyPr/>
          <a:lstStyle/>
          <a:p>
            <a:r>
              <a:rPr lang="en-GB" dirty="0" smtClean="0"/>
              <a:t>What’s </a:t>
            </a:r>
            <a:r>
              <a:rPr lang="en-GB" dirty="0" smtClean="0"/>
              <a:t>ETHICS?</a:t>
            </a:r>
            <a:endParaRPr lang="en-GB" dirty="0"/>
          </a:p>
        </p:txBody>
      </p:sp>
      <p:sp>
        <p:nvSpPr>
          <p:cNvPr id="3" name="Content Placeholder 2"/>
          <p:cNvSpPr>
            <a:spLocks noGrp="1"/>
          </p:cNvSpPr>
          <p:nvPr>
            <p:ph idx="1"/>
          </p:nvPr>
        </p:nvSpPr>
        <p:spPr>
          <a:xfrm>
            <a:off x="457200" y="1844824"/>
            <a:ext cx="6635080" cy="4610912"/>
          </a:xfrm>
        </p:spPr>
        <p:txBody>
          <a:bodyPr>
            <a:normAutofit/>
          </a:bodyPr>
          <a:lstStyle/>
          <a:p>
            <a:r>
              <a:rPr lang="en-GB" sz="3600" b="1" dirty="0">
                <a:solidFill>
                  <a:schemeClr val="accent6"/>
                </a:solidFill>
              </a:rPr>
              <a:t>ETHICS</a:t>
            </a:r>
            <a:r>
              <a:rPr lang="en-GB" dirty="0"/>
              <a:t> = Using </a:t>
            </a:r>
            <a:r>
              <a:rPr lang="en-GB" b="1" dirty="0"/>
              <a:t>reason and argument </a:t>
            </a:r>
            <a:r>
              <a:rPr lang="en-GB" dirty="0"/>
              <a:t>to work out what to do – and what is good, bad, right and wrong.</a:t>
            </a:r>
          </a:p>
          <a:p>
            <a:endParaRPr lang="en-GB" sz="1100" dirty="0"/>
          </a:p>
          <a:p>
            <a:r>
              <a:rPr lang="en-GB" i="1" dirty="0"/>
              <a:t>Not</a:t>
            </a:r>
            <a:r>
              <a:rPr lang="en-GB" dirty="0"/>
              <a:t> the same as:</a:t>
            </a:r>
          </a:p>
          <a:p>
            <a:pPr lvl="1">
              <a:buFont typeface="Wingdings" panose="05000000000000000000" pitchFamily="2" charset="2"/>
              <a:buChar char="v"/>
            </a:pPr>
            <a:r>
              <a:rPr lang="en-GB" sz="2800" dirty="0">
                <a:solidFill>
                  <a:schemeClr val="tx1"/>
                </a:solidFill>
              </a:rPr>
              <a:t>Tradition</a:t>
            </a:r>
          </a:p>
          <a:p>
            <a:pPr lvl="1">
              <a:buFont typeface="Wingdings" panose="05000000000000000000" pitchFamily="2" charset="2"/>
              <a:buChar char="v"/>
            </a:pPr>
            <a:r>
              <a:rPr lang="en-GB" sz="2800" dirty="0">
                <a:solidFill>
                  <a:schemeClr val="tx1"/>
                </a:solidFill>
              </a:rPr>
              <a:t>Law</a:t>
            </a:r>
          </a:p>
          <a:p>
            <a:pPr lvl="1">
              <a:buFont typeface="Wingdings" panose="05000000000000000000" pitchFamily="2" charset="2"/>
              <a:buChar char="v"/>
            </a:pPr>
            <a:r>
              <a:rPr lang="en-GB" sz="2800" dirty="0">
                <a:solidFill>
                  <a:schemeClr val="tx1"/>
                </a:solidFill>
              </a:rPr>
              <a:t>Religion</a:t>
            </a:r>
          </a:p>
          <a:p>
            <a:pPr lvl="1">
              <a:buFont typeface="Wingdings" panose="05000000000000000000" pitchFamily="2" charset="2"/>
              <a:buChar char="v"/>
            </a:pPr>
            <a:r>
              <a:rPr lang="en-GB" sz="2800" dirty="0">
                <a:solidFill>
                  <a:schemeClr val="tx1"/>
                </a:solidFill>
              </a:rPr>
              <a:t>What most people do, most of the time</a:t>
            </a:r>
          </a:p>
          <a:p>
            <a:pPr>
              <a:spcAft>
                <a:spcPts val="1000"/>
              </a:spcAft>
            </a:pPr>
            <a:endParaRPr lang="en-GB" dirty="0" smtClean="0"/>
          </a:p>
          <a:p>
            <a:pPr>
              <a:spcAft>
                <a:spcPts val="1000"/>
              </a:spcAft>
            </a:pPr>
            <a:endParaRPr lang="en-GB" dirty="0"/>
          </a:p>
        </p:txBody>
      </p:sp>
      <p:pic>
        <p:nvPicPr>
          <p:cNvPr id="5" name="Picture 4" descr="ethics9651.jpg"/>
          <p:cNvPicPr>
            <a:picLocks noChangeAspect="1"/>
          </p:cNvPicPr>
          <p:nvPr/>
        </p:nvPicPr>
        <p:blipFill>
          <a:blip r:embed="rId2" cstate="print"/>
          <a:stretch>
            <a:fillRect/>
          </a:stretch>
        </p:blipFill>
        <p:spPr>
          <a:xfrm rot="759392">
            <a:off x="6966765" y="2820911"/>
            <a:ext cx="1966914" cy="2137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29503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571480"/>
            <a:ext cx="7239000" cy="1143008"/>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000" dirty="0" smtClean="0"/>
              <a:t>Fecundity</a:t>
            </a:r>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5</a:t>
            </a:r>
            <a:endParaRPr lang="en-GB" sz="72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571480"/>
            <a:ext cx="7239000" cy="135732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marL="514350" indent="0" algn="ctr">
              <a:spcAft>
                <a:spcPts val="1200"/>
              </a:spcAft>
              <a:buNone/>
            </a:pPr>
            <a:r>
              <a:rPr lang="en-GB" sz="5000" dirty="0" smtClean="0"/>
              <a:t>Propinquity</a:t>
            </a:r>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6</a:t>
            </a:r>
            <a:endParaRPr lang="en-GB" sz="72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571480"/>
            <a:ext cx="7239000" cy="1143008"/>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000" dirty="0" smtClean="0"/>
              <a:t>Extent</a:t>
            </a:r>
            <a:endParaRPr lang="en-GB" sz="5000" dirty="0"/>
          </a:p>
        </p:txBody>
      </p:sp>
      <p:sp>
        <p:nvSpPr>
          <p:cNvPr id="4" name="Snip Single Corner Rectangle 3"/>
          <p:cNvSpPr/>
          <p:nvPr/>
        </p:nvSpPr>
        <p:spPr>
          <a:xfrm>
            <a:off x="428596" y="2285992"/>
            <a:ext cx="8429684" cy="421484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ounded Rectangle 4"/>
          <p:cNvSpPr/>
          <p:nvPr/>
        </p:nvSpPr>
        <p:spPr>
          <a:xfrm>
            <a:off x="7929586" y="500042"/>
            <a:ext cx="1000132" cy="150019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7200" b="1" dirty="0" smtClean="0"/>
              <a:t>7</a:t>
            </a:r>
            <a:endParaRPr lang="en-GB" sz="7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8" y="5229200"/>
            <a:ext cx="7500990" cy="11287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28596" y="285728"/>
            <a:ext cx="7239000" cy="1143000"/>
          </a:xfrm>
        </p:spPr>
        <p:txBody>
          <a:bodyPr/>
          <a:lstStyle/>
          <a:p>
            <a:r>
              <a:rPr lang="en-GB" dirty="0" smtClean="0"/>
              <a:t>Ethics Is not like ice-cream</a:t>
            </a:r>
            <a:endParaRPr lang="en-GB" dirty="0"/>
          </a:p>
        </p:txBody>
      </p:sp>
      <p:sp>
        <p:nvSpPr>
          <p:cNvPr id="3" name="Content Placeholder 2"/>
          <p:cNvSpPr>
            <a:spLocks noGrp="1"/>
          </p:cNvSpPr>
          <p:nvPr>
            <p:ph idx="1"/>
          </p:nvPr>
        </p:nvSpPr>
        <p:spPr>
          <a:xfrm>
            <a:off x="457200" y="1844824"/>
            <a:ext cx="7239000" cy="4610912"/>
          </a:xfrm>
        </p:spPr>
        <p:txBody>
          <a:bodyPr>
            <a:normAutofit/>
          </a:bodyPr>
          <a:lstStyle/>
          <a:p>
            <a:r>
              <a:rPr lang="en-US" b="1" dirty="0"/>
              <a:t>A lot of people disagree about ethical claims </a:t>
            </a:r>
            <a:r>
              <a:rPr lang="en-US" dirty="0"/>
              <a:t>– but this disagreement does </a:t>
            </a:r>
            <a:r>
              <a:rPr lang="en-US" b="1" i="1" dirty="0"/>
              <a:t>not</a:t>
            </a:r>
            <a:r>
              <a:rPr lang="en-US" dirty="0"/>
              <a:t> mean that it’s all a matter of personal taste and there are no objective truths!!</a:t>
            </a:r>
          </a:p>
          <a:p>
            <a:endParaRPr lang="en-US" sz="2400" dirty="0"/>
          </a:p>
          <a:p>
            <a:endParaRPr lang="en-US" sz="2400" dirty="0"/>
          </a:p>
          <a:p>
            <a:endParaRPr lang="en-US" sz="4400" dirty="0"/>
          </a:p>
          <a:p>
            <a:r>
              <a:rPr lang="en-US" b="1" dirty="0"/>
              <a:t>Moral Relativism </a:t>
            </a:r>
            <a:r>
              <a:rPr lang="en-US" dirty="0"/>
              <a:t>(the view that right and wrong are relative to a particular culture or individual) is a view that must be argued for. </a:t>
            </a:r>
          </a:p>
          <a:p>
            <a:pPr>
              <a:spcAft>
                <a:spcPts val="1000"/>
              </a:spcAft>
            </a:pPr>
            <a:endParaRPr lang="en-GB" dirty="0" smtClean="0"/>
          </a:p>
          <a:p>
            <a:pPr>
              <a:spcAft>
                <a:spcPts val="1000"/>
              </a:spcAft>
            </a:pPr>
            <a:endParaRPr lang="en-GB" dirty="0"/>
          </a:p>
        </p:txBody>
      </p:sp>
      <p:pic>
        <p:nvPicPr>
          <p:cNvPr id="5" name="Picture 4"/>
          <p:cNvPicPr>
            <a:picLocks noChangeAspect="1"/>
          </p:cNvPicPr>
          <p:nvPr/>
        </p:nvPicPr>
        <p:blipFill>
          <a:blip r:embed="rId2"/>
          <a:stretch>
            <a:fillRect/>
          </a:stretch>
        </p:blipFill>
        <p:spPr>
          <a:xfrm rot="21399723">
            <a:off x="1365226" y="3667976"/>
            <a:ext cx="2682354" cy="1231776"/>
          </a:xfrm>
          <a:prstGeom prst="rect">
            <a:avLst/>
          </a:prstGeom>
        </p:spPr>
      </p:pic>
      <p:pic>
        <p:nvPicPr>
          <p:cNvPr id="6" name="Picture 5"/>
          <p:cNvPicPr>
            <a:picLocks noChangeAspect="1"/>
          </p:cNvPicPr>
          <p:nvPr/>
        </p:nvPicPr>
        <p:blipFill>
          <a:blip r:embed="rId3"/>
          <a:stretch>
            <a:fillRect/>
          </a:stretch>
        </p:blipFill>
        <p:spPr>
          <a:xfrm rot="435669">
            <a:off x="4488794" y="3781412"/>
            <a:ext cx="2577076" cy="1125747"/>
          </a:xfrm>
          <a:prstGeom prst="rect">
            <a:avLst/>
          </a:prstGeom>
        </p:spPr>
      </p:pic>
    </p:spTree>
    <p:extLst>
      <p:ext uri="{BB962C8B-B14F-4D97-AF65-F5344CB8AC3E}">
        <p14:creationId xmlns:p14="http://schemas.microsoft.com/office/powerpoint/2010/main" val="16832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400" dirty="0" smtClean="0"/>
              <a:t>“</a:t>
            </a:r>
            <a:r>
              <a:rPr lang="en-US" sz="5400" dirty="0"/>
              <a:t>Every day will allow </a:t>
            </a:r>
            <a:r>
              <a:rPr lang="en-US" sz="5400" dirty="0" smtClean="0"/>
              <a:t>you – will </a:t>
            </a:r>
            <a:r>
              <a:rPr lang="en-US" sz="5400" dirty="0"/>
              <a:t>invite </a:t>
            </a:r>
            <a:r>
              <a:rPr lang="en-US" sz="5400" dirty="0" smtClean="0"/>
              <a:t>you – </a:t>
            </a:r>
            <a:r>
              <a:rPr lang="en-US" sz="5400" dirty="0"/>
              <a:t>to add something to the pleasure of others, </a:t>
            </a:r>
            <a:r>
              <a:rPr lang="en-US" sz="5400" dirty="0" smtClean="0"/>
              <a:t>or </a:t>
            </a:r>
            <a:r>
              <a:rPr lang="en-US" sz="5400" dirty="0"/>
              <a:t>to </a:t>
            </a:r>
            <a:r>
              <a:rPr lang="en-US" sz="5400" dirty="0" smtClean="0"/>
              <a:t>reduce </a:t>
            </a:r>
            <a:r>
              <a:rPr lang="en-US" sz="5400" dirty="0"/>
              <a:t>something of their pains</a:t>
            </a:r>
            <a:r>
              <a:rPr lang="en-US" sz="5400" dirty="0" smtClean="0"/>
              <a:t>.</a:t>
            </a:r>
            <a:r>
              <a:rPr lang="en-GB" sz="5400" dirty="0" smtClean="0"/>
              <a:t>”</a:t>
            </a:r>
            <a:r>
              <a:rPr lang="en-GB" sz="6600" dirty="0" smtClean="0"/>
              <a:t> </a:t>
            </a:r>
            <a:r>
              <a:rPr lang="en-GB" sz="4400" dirty="0" smtClean="0"/>
              <a:t/>
            </a:r>
            <a:br>
              <a:rPr lang="en-GB" sz="4400" dirty="0" smtClean="0"/>
            </a:br>
            <a:endParaRPr lang="en-GB" sz="4400" dirty="0" smtClean="0"/>
          </a:p>
          <a:p>
            <a:pPr algn="ctr">
              <a:buNone/>
            </a:pPr>
            <a:r>
              <a:rPr lang="en-GB" sz="4000" dirty="0" smtClean="0"/>
              <a:t>Jeremy Bentham</a:t>
            </a:r>
            <a:endParaRPr lang="en-GB"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5400" dirty="0" smtClean="0"/>
              <a:t>“</a:t>
            </a:r>
            <a:r>
              <a:rPr lang="en-US" sz="5400" dirty="0" smtClean="0"/>
              <a:t>Bad men need nothing more to achieve their ends, than that good men should look on and do nothing.</a:t>
            </a:r>
            <a:r>
              <a:rPr lang="en-GB" sz="5400" dirty="0" smtClean="0"/>
              <a:t>”</a:t>
            </a:r>
            <a:r>
              <a:rPr lang="en-GB" sz="6600" dirty="0" smtClean="0"/>
              <a:t> </a:t>
            </a:r>
            <a:r>
              <a:rPr lang="en-GB" sz="4400" dirty="0" smtClean="0"/>
              <a:t/>
            </a:r>
            <a:br>
              <a:rPr lang="en-GB" sz="4400" dirty="0" smtClean="0"/>
            </a:br>
            <a:endParaRPr lang="en-GB" sz="4400" dirty="0" smtClean="0"/>
          </a:p>
          <a:p>
            <a:pPr algn="ctr">
              <a:buNone/>
            </a:pPr>
            <a:r>
              <a:rPr lang="en-GB" sz="4000" dirty="0" smtClean="0"/>
              <a:t>John Stuart Mill</a:t>
            </a:r>
            <a:endParaRPr lang="en-GB" sz="4000" dirty="0"/>
          </a:p>
        </p:txBody>
      </p:sp>
    </p:spTree>
    <p:extLst>
      <p:ext uri="{BB962C8B-B14F-4D97-AF65-F5344CB8AC3E}">
        <p14:creationId xmlns:p14="http://schemas.microsoft.com/office/powerpoint/2010/main" val="21504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3.jpg"/>
          <p:cNvPicPr>
            <a:picLocks noChangeAspect="1"/>
          </p:cNvPicPr>
          <p:nvPr/>
        </p:nvPicPr>
        <p:blipFill>
          <a:blip r:embed="rId2" cstate="print"/>
          <a:stretch>
            <a:fillRect/>
          </a:stretch>
        </p:blipFill>
        <p:spPr>
          <a:xfrm rot="1026993">
            <a:off x="7600939" y="128017"/>
            <a:ext cx="1223968" cy="2352562"/>
          </a:xfrm>
          <a:prstGeom prst="rect">
            <a:avLst/>
          </a:prstGeom>
        </p:spPr>
      </p:pic>
      <p:sp>
        <p:nvSpPr>
          <p:cNvPr id="6" name="Rounded Rectangle 5"/>
          <p:cNvSpPr/>
          <p:nvPr/>
        </p:nvSpPr>
        <p:spPr>
          <a:xfrm>
            <a:off x="371128" y="3368694"/>
            <a:ext cx="7143800" cy="12858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What is CONSEQUENTIALISM?</a:t>
            </a:r>
            <a:endParaRPr lang="en-GB" dirty="0"/>
          </a:p>
        </p:txBody>
      </p:sp>
      <p:sp>
        <p:nvSpPr>
          <p:cNvPr id="3" name="Content Placeholder 2"/>
          <p:cNvSpPr>
            <a:spLocks noGrp="1"/>
          </p:cNvSpPr>
          <p:nvPr>
            <p:ph idx="1"/>
          </p:nvPr>
        </p:nvSpPr>
        <p:spPr>
          <a:xfrm>
            <a:off x="323528" y="1700807"/>
            <a:ext cx="7239000" cy="4680521"/>
          </a:xfrm>
        </p:spPr>
        <p:txBody>
          <a:bodyPr>
            <a:normAutofit fontScale="92500" lnSpcReduction="10000"/>
          </a:bodyPr>
          <a:lstStyle/>
          <a:p>
            <a:pPr>
              <a:spcAft>
                <a:spcPts val="1200"/>
              </a:spcAft>
            </a:pPr>
            <a:r>
              <a:rPr lang="en-GB" dirty="0" smtClean="0"/>
              <a:t>Consequentialism is the view that it is the consequences (effects) of an action that make the action good or bad.</a:t>
            </a:r>
          </a:p>
          <a:p>
            <a:pPr>
              <a:spcAft>
                <a:spcPts val="1200"/>
              </a:spcAft>
            </a:pPr>
            <a:r>
              <a:rPr lang="en-GB" dirty="0" smtClean="0"/>
              <a:t>Both short- and long-term consequences count.</a:t>
            </a:r>
          </a:p>
          <a:p>
            <a:pPr>
              <a:spcAft>
                <a:spcPts val="1200"/>
              </a:spcAft>
            </a:pPr>
            <a:r>
              <a:rPr lang="en-GB" dirty="0" smtClean="0"/>
              <a:t>No actions are good or bad in themselves. </a:t>
            </a:r>
            <a:r>
              <a:rPr lang="en-GB" b="1" dirty="0" smtClean="0"/>
              <a:t>It is the effect of what we do on other people that matters.</a:t>
            </a:r>
          </a:p>
          <a:p>
            <a:pPr>
              <a:spcAft>
                <a:spcPts val="1200"/>
              </a:spcAft>
            </a:pPr>
            <a:r>
              <a:rPr lang="en-GB" dirty="0" smtClean="0"/>
              <a:t>For traditional forms of consequentialism, the goodness or badness of an action is measured in terms of how much </a:t>
            </a:r>
            <a:r>
              <a:rPr lang="en-GB" b="1" dirty="0" smtClean="0"/>
              <a:t>pleasure and pain</a:t>
            </a:r>
            <a:r>
              <a:rPr lang="en-GB" dirty="0" smtClean="0"/>
              <a:t> it causes in the people affected.</a:t>
            </a:r>
            <a:endParaRPr lang="en-GB" dirty="0"/>
          </a:p>
          <a:p>
            <a:pPr>
              <a:spcAft>
                <a:spcPts val="1200"/>
              </a:spcAft>
            </a:pPr>
            <a:endParaRPr lang="en-GB" sz="1500" dirty="0" smtClean="0"/>
          </a:p>
        </p:txBody>
      </p:sp>
      <p:pic>
        <p:nvPicPr>
          <p:cNvPr id="5" name="Picture 4" descr="images3.jpg"/>
          <p:cNvPicPr>
            <a:picLocks noChangeAspect="1"/>
          </p:cNvPicPr>
          <p:nvPr/>
        </p:nvPicPr>
        <p:blipFill>
          <a:blip r:embed="rId2" cstate="print"/>
          <a:stretch>
            <a:fillRect/>
          </a:stretch>
        </p:blipFill>
        <p:spPr>
          <a:xfrm rot="1026993">
            <a:off x="7600938" y="4377421"/>
            <a:ext cx="1223968" cy="2352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5152" y="5335863"/>
            <a:ext cx="7500990" cy="9734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28596" y="285728"/>
            <a:ext cx="7239000" cy="1143000"/>
          </a:xfrm>
        </p:spPr>
        <p:txBody>
          <a:bodyPr/>
          <a:lstStyle/>
          <a:p>
            <a:r>
              <a:rPr lang="en-GB" dirty="0" smtClean="0"/>
              <a:t>What is CONSEQUENTIALISM?</a:t>
            </a:r>
            <a:endParaRPr lang="en-GB" dirty="0"/>
          </a:p>
        </p:txBody>
      </p:sp>
      <p:sp>
        <p:nvSpPr>
          <p:cNvPr id="3" name="Content Placeholder 2"/>
          <p:cNvSpPr>
            <a:spLocks noGrp="1"/>
          </p:cNvSpPr>
          <p:nvPr>
            <p:ph idx="1"/>
          </p:nvPr>
        </p:nvSpPr>
        <p:spPr>
          <a:xfrm>
            <a:off x="457200" y="1844824"/>
            <a:ext cx="6851104" cy="4610912"/>
          </a:xfrm>
        </p:spPr>
        <p:txBody>
          <a:bodyPr>
            <a:normAutofit fontScale="92500"/>
          </a:bodyPr>
          <a:lstStyle/>
          <a:p>
            <a:pPr>
              <a:spcAft>
                <a:spcPts val="1000"/>
              </a:spcAft>
            </a:pPr>
            <a:r>
              <a:rPr lang="en-GB" dirty="0" smtClean="0"/>
              <a:t>Consequentialism </a:t>
            </a:r>
            <a:r>
              <a:rPr lang="en-GB" dirty="0" smtClean="0"/>
              <a:t>is the </a:t>
            </a:r>
            <a:r>
              <a:rPr lang="en-GB" dirty="0" smtClean="0"/>
              <a:t>idea that “</a:t>
            </a:r>
            <a:r>
              <a:rPr lang="en-GB" b="1" dirty="0" smtClean="0"/>
              <a:t>the ends justify the means</a:t>
            </a:r>
            <a:r>
              <a:rPr lang="en-GB" dirty="0" smtClean="0"/>
              <a:t>”.</a:t>
            </a:r>
          </a:p>
          <a:p>
            <a:pPr>
              <a:spcAft>
                <a:spcPts val="1000"/>
              </a:spcAft>
            </a:pPr>
            <a:r>
              <a:rPr lang="en-GB" dirty="0" smtClean="0"/>
              <a:t>If the end result (consequences) of an action are good, this justifies the means (action) that </a:t>
            </a:r>
            <a:r>
              <a:rPr lang="en-GB" dirty="0" smtClean="0"/>
              <a:t>we took </a:t>
            </a:r>
            <a:r>
              <a:rPr lang="en-GB" dirty="0" smtClean="0"/>
              <a:t>to achieve the end.</a:t>
            </a:r>
          </a:p>
          <a:p>
            <a:pPr>
              <a:spcAft>
                <a:spcPts val="1000"/>
              </a:spcAft>
            </a:pPr>
            <a:r>
              <a:rPr lang="en-GB" dirty="0" smtClean="0"/>
              <a:t>In any decision, </a:t>
            </a:r>
            <a:r>
              <a:rPr lang="en-GB" dirty="0" smtClean="0"/>
              <a:t>we should </a:t>
            </a:r>
            <a:r>
              <a:rPr lang="en-GB" dirty="0" smtClean="0"/>
              <a:t>take each of </a:t>
            </a:r>
            <a:r>
              <a:rPr lang="en-GB" dirty="0" smtClean="0"/>
              <a:t>our </a:t>
            </a:r>
            <a:r>
              <a:rPr lang="en-GB" dirty="0" smtClean="0"/>
              <a:t>options and weigh up the good and bad effects that will result.</a:t>
            </a:r>
          </a:p>
          <a:p>
            <a:pPr>
              <a:spcAft>
                <a:spcPts val="1000"/>
              </a:spcAft>
            </a:pPr>
            <a:r>
              <a:rPr lang="en-GB" dirty="0" smtClean="0"/>
              <a:t>The right action is the one that leads to the best balance of good over bad consequences.</a:t>
            </a:r>
            <a:endParaRPr lang="en-GB" dirty="0"/>
          </a:p>
          <a:p>
            <a:pPr>
              <a:spcAft>
                <a:spcPts val="1000"/>
              </a:spcAft>
            </a:pPr>
            <a:endParaRPr lang="en-GB" dirty="0" smtClean="0"/>
          </a:p>
          <a:p>
            <a:pPr>
              <a:spcAft>
                <a:spcPts val="1000"/>
              </a:spcAft>
            </a:pPr>
            <a:endParaRPr lang="en-GB" dirty="0"/>
          </a:p>
        </p:txBody>
      </p:sp>
      <p:pic>
        <p:nvPicPr>
          <p:cNvPr id="6146" name="Picture 2" descr="https://encrypted-tbn3.gstatic.com/images?q=tbn:ANd9GcQGmXSmmfe1nEKrPkOxkE9zahHvCXEhoyxQbkHo624UHW2MgJ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0799">
            <a:off x="7574451" y="255955"/>
            <a:ext cx="1369488" cy="1760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2" descr="https://encrypted-tbn3.gstatic.com/images?q=tbn:ANd9GcQGmXSmmfe1nEKrPkOxkE9zahHvCXEhoyxQbkHo624UHW2MgJ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3065">
            <a:off x="7546906" y="2566166"/>
            <a:ext cx="1369488" cy="1760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QGmXSmmfe1nEKrPkOxkE9zahHvCXEhoyxQbkHo624UHW2MgJ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0799">
            <a:off x="7538091" y="4876376"/>
            <a:ext cx="1369488" cy="1760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5728"/>
            <a:ext cx="8721602" cy="748684"/>
          </a:xfrm>
        </p:spPr>
        <p:txBody>
          <a:bodyPr/>
          <a:lstStyle/>
          <a:p>
            <a:pPr algn="ctr"/>
            <a:r>
              <a:rPr lang="en-GB" dirty="0" smtClean="0"/>
              <a:t>Three approaches to ethics</a:t>
            </a:r>
            <a:endParaRPr lang="en-GB" dirty="0"/>
          </a:p>
        </p:txBody>
      </p:sp>
      <p:sp>
        <p:nvSpPr>
          <p:cNvPr id="3" name="Content Placeholder 2"/>
          <p:cNvSpPr>
            <a:spLocks noGrp="1"/>
          </p:cNvSpPr>
          <p:nvPr>
            <p:ph idx="1"/>
          </p:nvPr>
        </p:nvSpPr>
        <p:spPr>
          <a:xfrm>
            <a:off x="0" y="3286124"/>
            <a:ext cx="2828916" cy="1785950"/>
          </a:xfrm>
          <a:prstGeom prst="roundRect">
            <a:avLst/>
          </a:prstGeom>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marL="0" lvl="2" indent="0" algn="ctr">
              <a:buNone/>
            </a:pPr>
            <a:r>
              <a:rPr lang="en-GB" dirty="0" smtClean="0">
                <a:solidFill>
                  <a:schemeClr val="tx1"/>
                </a:solidFill>
              </a:rPr>
              <a:t>VIRTUE ETHICS</a:t>
            </a:r>
          </a:p>
          <a:p>
            <a:pPr marL="0" lvl="2" indent="0" algn="ctr">
              <a:buNone/>
            </a:pPr>
            <a:endParaRPr lang="en-GB" dirty="0" smtClean="0">
              <a:solidFill>
                <a:schemeClr val="tx1"/>
              </a:solidFill>
            </a:endParaRPr>
          </a:p>
          <a:p>
            <a:pPr marL="0" lvl="2" indent="0" algn="ctr">
              <a:buNone/>
            </a:pPr>
            <a:r>
              <a:rPr lang="en-GB" dirty="0" smtClean="0">
                <a:solidFill>
                  <a:schemeClr val="tx1"/>
                </a:solidFill>
              </a:rPr>
              <a:t>IT IS THE STATE A PERSON IS IN WHEN PERFORMING AN ACTION THAT MATTERS</a:t>
            </a:r>
            <a:endParaRPr lang="en-GB" dirty="0">
              <a:solidFill>
                <a:schemeClr val="tx1"/>
              </a:solidFill>
            </a:endParaRPr>
          </a:p>
        </p:txBody>
      </p:sp>
      <p:sp>
        <p:nvSpPr>
          <p:cNvPr id="5" name="Content Placeholder 2"/>
          <p:cNvSpPr txBox="1">
            <a:spLocks/>
          </p:cNvSpPr>
          <p:nvPr/>
        </p:nvSpPr>
        <p:spPr>
          <a:xfrm>
            <a:off x="6315084" y="3286124"/>
            <a:ext cx="2828916" cy="1785950"/>
          </a:xfrm>
          <a:prstGeom prst="roundRect">
            <a:avLst/>
          </a:prstGeom>
        </p:spPr>
        <p:style>
          <a:lnRef idx="3">
            <a:schemeClr val="lt1"/>
          </a:lnRef>
          <a:fillRef idx="1">
            <a:schemeClr val="accent3"/>
          </a:fillRef>
          <a:effectRef idx="1">
            <a:schemeClr val="accent3"/>
          </a:effectRef>
          <a:fontRef idx="minor">
            <a:schemeClr val="lt1"/>
          </a:fontRef>
        </p:style>
        <p:txBody>
          <a:bodyPr vert="horz">
            <a:normAutofit fontScale="92500" lnSpcReduction="20000"/>
          </a:bodyPr>
          <a:lstStyle/>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CONSEQUENTIALISM</a:t>
            </a:r>
          </a:p>
          <a:p>
            <a:pPr marL="0" marR="0" lvl="2" indent="0" algn="l" defTabSz="914400" rtl="0" eaLnBrk="1" fontAlgn="auto" latinLnBrk="0" hangingPunct="1">
              <a:lnSpc>
                <a:spcPct val="100000"/>
              </a:lnSpc>
              <a:spcBef>
                <a:spcPts val="400"/>
              </a:spcBef>
              <a:spcAft>
                <a:spcPts val="0"/>
              </a:spcAft>
              <a:buClr>
                <a:schemeClr val="accent4"/>
              </a:buClr>
              <a:buSzPct val="60000"/>
              <a:buFont typeface="Wingdings"/>
              <a:buNone/>
              <a:tabLst/>
              <a:defRPr/>
            </a:pPr>
            <a:endParaRPr lang="en-GB" sz="2000" dirty="0" smtClean="0"/>
          </a:p>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THE END RESULT DETERMINES THE RIGHTNESS</a:t>
            </a:r>
            <a:r>
              <a:rPr kumimoji="0" lang="en-GB" sz="2000" b="0" i="0" u="none" strike="noStrike" kern="1200" cap="none" spc="0" normalizeH="0" noProof="0" dirty="0" smtClean="0">
                <a:ln>
                  <a:noFill/>
                </a:ln>
                <a:solidFill>
                  <a:schemeClr val="dk1"/>
                </a:solidFill>
                <a:effectLst/>
                <a:uLnTx/>
                <a:uFillTx/>
                <a:latin typeface="+mn-lt"/>
                <a:ea typeface="+mn-ea"/>
                <a:cs typeface="+mn-cs"/>
              </a:rPr>
              <a:t> OR </a:t>
            </a:r>
            <a:r>
              <a:rPr kumimoji="0" lang="en-GB" sz="2000" b="0" i="0" u="none" strike="noStrike" kern="1200" cap="none" spc="0" normalizeH="0" baseline="0" noProof="0" dirty="0" smtClean="0">
                <a:ln>
                  <a:noFill/>
                </a:ln>
                <a:solidFill>
                  <a:schemeClr val="dk1"/>
                </a:solidFill>
                <a:effectLst/>
                <a:uLnTx/>
                <a:uFillTx/>
                <a:latin typeface="+mn-lt"/>
                <a:ea typeface="+mn-ea"/>
                <a:cs typeface="+mn-cs"/>
              </a:rPr>
              <a:t>WRONGNESS</a:t>
            </a:r>
            <a:endParaRPr kumimoji="0" lang="en-GB"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Content Placeholder 2"/>
          <p:cNvSpPr txBox="1">
            <a:spLocks/>
          </p:cNvSpPr>
          <p:nvPr/>
        </p:nvSpPr>
        <p:spPr>
          <a:xfrm>
            <a:off x="3143240" y="4365104"/>
            <a:ext cx="2828916" cy="1857388"/>
          </a:xfrm>
          <a:prstGeom prst="roundRect">
            <a:avLst/>
          </a:prstGeom>
        </p:spPr>
        <p:style>
          <a:lnRef idx="3">
            <a:schemeClr val="lt1"/>
          </a:lnRef>
          <a:fillRef idx="1">
            <a:schemeClr val="accent6"/>
          </a:fillRef>
          <a:effectRef idx="1">
            <a:schemeClr val="accent6"/>
          </a:effectRef>
          <a:fontRef idx="minor">
            <a:schemeClr val="lt1"/>
          </a:fontRef>
        </p:style>
        <p:txBody>
          <a:bodyPr vert="horz">
            <a:normAutofit lnSpcReduction="10000"/>
          </a:bodyPr>
          <a:lstStyle/>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KANTIAN ETHICS</a:t>
            </a:r>
          </a:p>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endParaRPr lang="en-GB" sz="2000" dirty="0" smtClean="0"/>
          </a:p>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SOME ACTS ARE RIGHT OR WRONG IN THEMSELVES (DUTY)</a:t>
            </a:r>
            <a:endParaRPr kumimoji="0" lang="en-GB"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Content Placeholder 2"/>
          <p:cNvSpPr txBox="1">
            <a:spLocks/>
          </p:cNvSpPr>
          <p:nvPr/>
        </p:nvSpPr>
        <p:spPr>
          <a:xfrm>
            <a:off x="3143240" y="1714488"/>
            <a:ext cx="2828916" cy="1071546"/>
          </a:xfrm>
          <a:prstGeom prst="roundRect">
            <a:avLst/>
          </a:prstGeom>
        </p:spPr>
        <p:style>
          <a:lnRef idx="3">
            <a:schemeClr val="lt1"/>
          </a:lnRef>
          <a:fillRef idx="1">
            <a:schemeClr val="accent6"/>
          </a:fillRef>
          <a:effectRef idx="1">
            <a:schemeClr val="accent6"/>
          </a:effectRef>
          <a:fontRef idx="minor">
            <a:schemeClr val="lt1"/>
          </a:fontRef>
        </p:style>
        <p:txBody>
          <a:bodyPr vert="horz">
            <a:noAutofit/>
          </a:bodyPr>
          <a:lstStyle/>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kumimoji="0" lang="en-GB" sz="4500" b="1" i="0" u="none" strike="noStrike" kern="1200" cap="none" spc="0" normalizeH="0" baseline="0" noProof="0" dirty="0" smtClean="0">
                <a:ln>
                  <a:noFill/>
                </a:ln>
                <a:solidFill>
                  <a:schemeClr val="dk1"/>
                </a:solidFill>
                <a:effectLst/>
                <a:uLnTx/>
                <a:uFillTx/>
                <a:latin typeface="+mn-lt"/>
                <a:ea typeface="+mn-ea"/>
                <a:cs typeface="+mn-cs"/>
              </a:rPr>
              <a:t>ACTION</a:t>
            </a:r>
            <a:endParaRPr kumimoji="0" lang="en-GB" sz="4500" b="1" i="0" u="none" strike="noStrike" kern="1200" cap="none" spc="0" normalizeH="0" baseline="0" noProof="0" dirty="0">
              <a:ln>
                <a:noFill/>
              </a:ln>
              <a:solidFill>
                <a:schemeClr val="dk1"/>
              </a:solidFill>
              <a:effectLst/>
              <a:uLnTx/>
              <a:uFillTx/>
              <a:latin typeface="+mn-lt"/>
              <a:ea typeface="+mn-ea"/>
              <a:cs typeface="+mn-cs"/>
            </a:endParaRPr>
          </a:p>
        </p:txBody>
      </p:sp>
      <p:sp>
        <p:nvSpPr>
          <p:cNvPr id="8" name="Content Placeholder 2"/>
          <p:cNvSpPr txBox="1">
            <a:spLocks/>
          </p:cNvSpPr>
          <p:nvPr/>
        </p:nvSpPr>
        <p:spPr>
          <a:xfrm>
            <a:off x="0" y="1714488"/>
            <a:ext cx="2828916" cy="1071546"/>
          </a:xfrm>
          <a:prstGeom prst="roundRect">
            <a:avLst/>
          </a:prstGeom>
        </p:spPr>
        <p:style>
          <a:lnRef idx="3">
            <a:schemeClr val="lt1"/>
          </a:lnRef>
          <a:fillRef idx="1">
            <a:schemeClr val="accent1"/>
          </a:fillRef>
          <a:effectRef idx="1">
            <a:schemeClr val="accent1"/>
          </a:effectRef>
          <a:fontRef idx="minor">
            <a:schemeClr val="lt1"/>
          </a:fontRef>
        </p:style>
        <p:txBody>
          <a:bodyPr vert="horz">
            <a:noAutofit/>
          </a:bodyPr>
          <a:lstStyle/>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lang="en-GB" sz="4500" b="1" dirty="0" smtClean="0">
                <a:solidFill>
                  <a:schemeClr val="tx1"/>
                </a:solidFill>
              </a:rPr>
              <a:t>PERSON</a:t>
            </a:r>
            <a:endParaRPr kumimoji="0" lang="en-GB" sz="45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6315084" y="1714488"/>
            <a:ext cx="2828916" cy="1071546"/>
          </a:xfrm>
          <a:prstGeom prst="roundRect">
            <a:avLst/>
          </a:prstGeom>
        </p:spPr>
        <p:style>
          <a:lnRef idx="3">
            <a:schemeClr val="lt1"/>
          </a:lnRef>
          <a:fillRef idx="1">
            <a:schemeClr val="accent3"/>
          </a:fillRef>
          <a:effectRef idx="1">
            <a:schemeClr val="accent3"/>
          </a:effectRef>
          <a:fontRef idx="minor">
            <a:schemeClr val="lt1"/>
          </a:fontRef>
        </p:style>
        <p:txBody>
          <a:bodyPr vert="horz">
            <a:noAutofit/>
          </a:bodyPr>
          <a:lstStyle/>
          <a:p>
            <a:pPr marL="0" marR="0" lvl="2" indent="0" algn="ctr" defTabSz="914400" rtl="0" eaLnBrk="1" fontAlgn="auto" latinLnBrk="0" hangingPunct="1">
              <a:lnSpc>
                <a:spcPct val="100000"/>
              </a:lnSpc>
              <a:spcBef>
                <a:spcPts val="400"/>
              </a:spcBef>
              <a:spcAft>
                <a:spcPts val="0"/>
              </a:spcAft>
              <a:buClr>
                <a:schemeClr val="accent4"/>
              </a:buClr>
              <a:buSzPct val="60000"/>
              <a:buFont typeface="Wingdings"/>
              <a:buNone/>
              <a:tabLst/>
              <a:defRPr/>
            </a:pPr>
            <a:r>
              <a:rPr kumimoji="0" lang="en-GB" sz="4500" b="1" i="0" u="none" strike="noStrike" kern="1200" cap="none" spc="0" normalizeH="0" baseline="0" noProof="0" dirty="0" smtClean="0">
                <a:ln>
                  <a:noFill/>
                </a:ln>
                <a:solidFill>
                  <a:schemeClr val="dk1"/>
                </a:solidFill>
                <a:effectLst/>
                <a:uLnTx/>
                <a:uFillTx/>
                <a:latin typeface="+mn-lt"/>
                <a:ea typeface="+mn-ea"/>
                <a:cs typeface="+mn-cs"/>
              </a:rPr>
              <a:t>END</a:t>
            </a:r>
            <a:endParaRPr kumimoji="0" lang="en-GB" sz="4500" b="1" i="0" u="none" strike="noStrike" kern="1200" cap="none" spc="0" normalizeH="0" baseline="0" noProof="0" dirty="0">
              <a:ln>
                <a:noFill/>
              </a:ln>
              <a:solidFill>
                <a:schemeClr val="dk1"/>
              </a:solidFill>
              <a:effectLst/>
              <a:uLnTx/>
              <a:uFillTx/>
              <a:latin typeface="+mn-lt"/>
              <a:ea typeface="+mn-ea"/>
              <a:cs typeface="+mn-cs"/>
            </a:endParaRPr>
          </a:p>
        </p:txBody>
      </p:sp>
      <p:cxnSp>
        <p:nvCxnSpPr>
          <p:cNvPr id="11" name="Straight Arrow Connector 10"/>
          <p:cNvCxnSpPr>
            <a:stCxn id="8" idx="3"/>
            <a:endCxn id="7" idx="1"/>
          </p:cNvCxnSpPr>
          <p:nvPr/>
        </p:nvCxnSpPr>
        <p:spPr>
          <a:xfrm>
            <a:off x="2828916" y="2250261"/>
            <a:ext cx="31432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6000760" y="2285992"/>
            <a:ext cx="31432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3" idx="0"/>
          </p:cNvCxnSpPr>
          <p:nvPr/>
        </p:nvCxnSpPr>
        <p:spPr>
          <a:xfrm rot="5400000">
            <a:off x="1171560" y="3028956"/>
            <a:ext cx="500066" cy="142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657708" y="2786058"/>
            <a:ext cx="14599" cy="15790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a:off x="7686688" y="3028956"/>
            <a:ext cx="500066" cy="142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8124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SCHOOL THEME GENETIC ENGINEERING</Template>
  <TotalTime>3130</TotalTime>
  <Words>1754</Words>
  <Application>Microsoft Office PowerPoint</Application>
  <PresentationFormat>On-screen Show (4:3)</PresentationFormat>
  <Paragraphs>143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Trebuchet MS</vt:lpstr>
      <vt:lpstr>Wingdings</vt:lpstr>
      <vt:lpstr>Wingdings 2</vt:lpstr>
      <vt:lpstr>Opulent</vt:lpstr>
      <vt:lpstr>CONSEQUENTIALism</vt:lpstr>
      <vt:lpstr>STARTER QUESTION</vt:lpstr>
      <vt:lpstr>What’s ETHICS?</vt:lpstr>
      <vt:lpstr>Ethics Is not like ice-cream</vt:lpstr>
      <vt:lpstr>PowerPoint Presentation</vt:lpstr>
      <vt:lpstr>PowerPoint Presentation</vt:lpstr>
      <vt:lpstr>What is CONSEQUENTIALISM?</vt:lpstr>
      <vt:lpstr>What is CONSEQUENTIALISM?</vt:lpstr>
      <vt:lpstr>Three approaches to ethics</vt:lpstr>
      <vt:lpstr>ActivitY </vt:lpstr>
      <vt:lpstr>The beginnings</vt:lpstr>
      <vt:lpstr>PLEASURE AND PAIN</vt:lpstr>
      <vt:lpstr>What is GOOD FOR PEOPLE?</vt:lpstr>
      <vt:lpstr>RULE CONSEQUENTIALISM</vt:lpstr>
      <vt:lpstr>John stuart MILL</vt:lpstr>
      <vt:lpstr>ActivitY </vt:lpstr>
      <vt:lpstr>Strengths and weaknesses: humanistic</vt:lpstr>
      <vt:lpstr>Strengths and weaknesses: unbiased and egalitarian</vt:lpstr>
      <vt:lpstr>Strengths and weaknesses: flexible</vt:lpstr>
      <vt:lpstr>Strengths and weaknesses: you choose what is good!</vt:lpstr>
      <vt:lpstr>Strengths and weaknesses: A “swine ethic”?</vt:lpstr>
      <vt:lpstr>Strengths and weaknesses: too complicated</vt:lpstr>
      <vt:lpstr>Strengths and weaknesses: over-demanding</vt:lpstr>
      <vt:lpstr>Strengths and weaknesses: incomparable goods</vt:lpstr>
      <vt:lpstr>Applying CONSEQUENTIALISM</vt:lpstr>
      <vt:lpstr>In</vt:lpstr>
      <vt:lpstr>PowerPoint Presentation</vt:lpstr>
      <vt:lpstr>PowerPoint Presentation</vt:lpstr>
      <vt:lpstr>PowerPoint Presentation</vt:lpstr>
      <vt:lpstr>PowerPoint Presentation</vt:lpstr>
      <vt:lpstr>PowerPoint Presentation</vt:lpstr>
      <vt:lpstr>PowerPoint Presentation</vt:lpstr>
    </vt:vector>
  </TitlesOfParts>
  <Company>Morley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spencel09</dc:creator>
  <cp:lastModifiedBy>Zoe Johnson King</cp:lastModifiedBy>
  <cp:revision>154</cp:revision>
  <dcterms:created xsi:type="dcterms:W3CDTF">2009-11-19T11:43:45Z</dcterms:created>
  <dcterms:modified xsi:type="dcterms:W3CDTF">2014-09-02T01:48:53Z</dcterms:modified>
</cp:coreProperties>
</file>